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6" r:id="rId7"/>
    <p:sldId id="270" r:id="rId8"/>
    <p:sldId id="271" r:id="rId9"/>
    <p:sldId id="269" r:id="rId10"/>
    <p:sldId id="272" r:id="rId11"/>
    <p:sldId id="273" r:id="rId12"/>
    <p:sldId id="261" r:id="rId13"/>
    <p:sldId id="280" r:id="rId14"/>
    <p:sldId id="282" r:id="rId15"/>
    <p:sldId id="283" r:id="rId16"/>
    <p:sldId id="284" r:id="rId17"/>
    <p:sldId id="274" r:id="rId18"/>
    <p:sldId id="275" r:id="rId19"/>
    <p:sldId id="276" r:id="rId20"/>
    <p:sldId id="277" r:id="rId21"/>
    <p:sldId id="262" r:id="rId22"/>
    <p:sldId id="263" r:id="rId23"/>
    <p:sldId id="278" r:id="rId24"/>
    <p:sldId id="279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4782B4"/>
    <a:srgbClr val="619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0BF2-48BF-438A-A386-510D7BA5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0987-760C-4FB0-9C54-A5D172150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9EB0-9ECF-4AFA-8B54-9A4DBB8DD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79461"/>
          </a:xfrm>
        </p:spPr>
        <p:txBody>
          <a:bodyPr anchor="t"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352925"/>
          </a:xfrm>
        </p:spPr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  <a:lvl2pPr>
              <a:defRPr>
                <a:solidFill>
                  <a:srgbClr val="376092"/>
                </a:solidFill>
              </a:defRPr>
            </a:lvl2pPr>
            <a:lvl3pPr>
              <a:defRPr>
                <a:solidFill>
                  <a:srgbClr val="376092"/>
                </a:solidFill>
              </a:defRPr>
            </a:lvl3pPr>
            <a:lvl4pPr>
              <a:defRPr>
                <a:solidFill>
                  <a:srgbClr val="376092"/>
                </a:solidFill>
              </a:defRPr>
            </a:lvl4pPr>
            <a:lvl5pPr>
              <a:defRPr>
                <a:solidFill>
                  <a:srgbClr val="37609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EFB7-07FB-4A07-8D71-CAE773BFE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B5A-D874-4A5D-A5A9-5D0F0D7B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54C0-8A5B-4183-BF49-DDC4D20EB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76B5-16C8-4ACD-BED9-5E49D977F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E93E-8198-428C-AADB-2750FF8D1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70797-7F6C-4595-AC77-3638853DC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492E-388F-446C-AD4B-3B8FDA9D3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D29D-A512-4566-BD94-CC39C034A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70DD32-A334-4A0B-9C5A-D94888789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8286750" cy="10001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  <a:latin typeface="Arial Narrow" pitchFamily="34" charset="0"/>
              </a:rPr>
              <a:t>Issues in Adapting Active Learning Strategies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57188" y="3857625"/>
            <a:ext cx="8501062" cy="1752600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bg1"/>
                </a:solidFill>
              </a:rPr>
              <a:t>Linda Hagan, Ph.D. – Walsh College</a:t>
            </a:r>
          </a:p>
          <a:p>
            <a:pPr eaLnBrk="1" hangingPunct="1"/>
            <a:r>
              <a:rPr lang="en-US" sz="2300" smtClean="0">
                <a:solidFill>
                  <a:schemeClr val="bg1"/>
                </a:solidFill>
              </a:rPr>
              <a:t>Elizabeth Durham Smith, M.A., Ph.D. Candidate – Wayne State </a:t>
            </a:r>
          </a:p>
          <a:p>
            <a:pPr eaLnBrk="1" hangingPunct="1"/>
            <a:r>
              <a:rPr lang="en-US" sz="2300" smtClean="0">
                <a:solidFill>
                  <a:schemeClr val="bg1"/>
                </a:solidFill>
              </a:rPr>
              <a:t>Julie Borkin, Ph.D. – Oakland University</a:t>
            </a:r>
          </a:p>
          <a:p>
            <a:pPr eaLnBrk="1" hangingPunct="1"/>
            <a:endParaRPr lang="en-US" sz="23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Establish Meaningful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en-US" dirty="0" smtClean="0"/>
              <a:t>Students need to see link between knowledge acquisition &amp; practical application</a:t>
            </a:r>
          </a:p>
          <a:p>
            <a:pPr marL="609600" indent="-609600" eaLnBrk="1" hangingPunct="1"/>
            <a:r>
              <a:rPr lang="en-US" dirty="0" smtClean="0"/>
              <a:t>Not just </a:t>
            </a:r>
            <a:r>
              <a:rPr lang="en-US" sz="4000" b="1" i="1" dirty="0" smtClean="0"/>
              <a:t>what they need to know </a:t>
            </a:r>
            <a:r>
              <a:rPr lang="en-US" dirty="0" smtClean="0"/>
              <a:t>but </a:t>
            </a:r>
            <a:r>
              <a:rPr lang="en-US" sz="4400" b="1" i="1" dirty="0" smtClean="0"/>
              <a:t>why</a:t>
            </a:r>
            <a:r>
              <a:rPr lang="en-US" dirty="0" smtClean="0"/>
              <a:t> and </a:t>
            </a:r>
            <a:r>
              <a:rPr lang="en-US" sz="4000" b="1" i="1" dirty="0" smtClean="0"/>
              <a:t>how to</a:t>
            </a:r>
            <a:r>
              <a:rPr lang="en-US" sz="4000" dirty="0" smtClean="0"/>
              <a:t> </a:t>
            </a:r>
            <a:r>
              <a:rPr lang="en-US" dirty="0" smtClean="0"/>
              <a:t>apply it </a:t>
            </a:r>
            <a:r>
              <a:rPr lang="en-US" sz="4400" b="1" dirty="0" smtClean="0"/>
              <a:t>today</a:t>
            </a:r>
          </a:p>
          <a:p>
            <a:pPr marL="990600" lvl="1" indent="-533400" eaLnBrk="1" hangingPunct="1"/>
            <a:r>
              <a:rPr lang="en-US" dirty="0" smtClean="0"/>
              <a:t>i.e., </a:t>
            </a:r>
            <a:r>
              <a:rPr lang="en-US" sz="1600" dirty="0" smtClean="0"/>
              <a:t>Acquire practical skills to make verbal presentations necessary for relationship building with an organization’s key publics.</a:t>
            </a:r>
          </a:p>
          <a:p>
            <a:pPr marL="990600" lvl="1" indent="-533400" eaLnBrk="1" hangingPunct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7200" dirty="0" smtClean="0"/>
              <a:t>“The sage on the stage or the guide by the side”</a:t>
            </a:r>
          </a:p>
          <a:p>
            <a:pPr algn="ctr" eaLnBrk="1" hangingPunct="1">
              <a:buNone/>
            </a:pPr>
            <a:r>
              <a:rPr lang="en-US" sz="1400" dirty="0" smtClean="0"/>
              <a:t>(</a:t>
            </a:r>
            <a:r>
              <a:rPr lang="en-US" sz="1400" dirty="0" smtClean="0"/>
              <a:t>Bosworth &amp; Hamilton</a:t>
            </a:r>
            <a:r>
              <a:rPr lang="en-US" sz="1400" dirty="0" smtClean="0"/>
              <a:t>, </a:t>
            </a:r>
            <a:r>
              <a:rPr lang="en-US" sz="1400" dirty="0" smtClean="0"/>
              <a:t>1996)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79475"/>
          </a:xfrm>
        </p:spPr>
        <p:txBody>
          <a:bodyPr/>
          <a:lstStyle/>
          <a:p>
            <a:r>
              <a:rPr lang="en-US" sz="4000" smtClean="0"/>
              <a:t>Critical Thinking in Intro Courses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52925"/>
          </a:xfrm>
        </p:spPr>
        <p:txBody>
          <a:bodyPr/>
          <a:lstStyle/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Elizabeth Durham Smith, M.A., Ph.D. Candidate - Wayne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in Intro Courses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5543560" cy="5357849"/>
          </a:xfrm>
        </p:spPr>
        <p:txBody>
          <a:bodyPr/>
          <a:lstStyle/>
          <a:p>
            <a:pPr algn="ctr"/>
            <a:endParaRPr lang="en-US" dirty="0" smtClean="0"/>
          </a:p>
          <a:p>
            <a:r>
              <a:rPr lang="en-US" dirty="0" smtClean="0"/>
              <a:t>How might an </a:t>
            </a:r>
            <a:r>
              <a:rPr lang="en-US" dirty="0" smtClean="0"/>
              <a:t>introductory course </a:t>
            </a:r>
            <a:r>
              <a:rPr lang="en-US" dirty="0" smtClean="0"/>
              <a:t>go beyond the ‘obligatory’ nature of its required basic content?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How are active learning strategies employed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a diverse student body?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396343"/>
            <a:ext cx="2357454" cy="273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Wayne: A Profile in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428892"/>
          </a:xfrm>
        </p:spPr>
        <p:txBody>
          <a:bodyPr/>
          <a:lstStyle/>
          <a:p>
            <a:r>
              <a:rPr lang="en-US" dirty="0" smtClean="0"/>
              <a:t>Large international population  - 10% </a:t>
            </a:r>
          </a:p>
          <a:p>
            <a:r>
              <a:rPr lang="en-US" dirty="0" smtClean="0"/>
              <a:t>65% female, 35% male</a:t>
            </a:r>
          </a:p>
          <a:p>
            <a:r>
              <a:rPr lang="en-US" dirty="0" smtClean="0"/>
              <a:t>Vast differentials in demographic make-up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86322"/>
            <a:ext cx="1343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Goal</a:t>
            </a:r>
            <a:r>
              <a:rPr lang="en-US" dirty="0" smtClean="0"/>
              <a:t>: Employment of active learning strategies to cultivate/promote three components</a:t>
            </a:r>
          </a:p>
          <a:p>
            <a:pPr lvl="1"/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Meaningfulness</a:t>
            </a:r>
          </a:p>
          <a:p>
            <a:pPr lvl="1"/>
            <a:r>
              <a:rPr lang="en-US" dirty="0" smtClean="0"/>
              <a:t>Responsibility</a:t>
            </a:r>
          </a:p>
          <a:p>
            <a:r>
              <a:rPr lang="en-US" b="1" u="sng" dirty="0" smtClean="0"/>
              <a:t>Challenge</a:t>
            </a:r>
            <a:r>
              <a:rPr lang="en-US" dirty="0" smtClean="0"/>
              <a:t>: Tapping into the potential that a vastly diverse student body offers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571768"/>
          </a:xfrm>
        </p:spPr>
        <p:txBody>
          <a:bodyPr/>
          <a:lstStyle/>
          <a:p>
            <a:r>
              <a:rPr lang="en-US" dirty="0" smtClean="0"/>
              <a:t>Role of media literacy</a:t>
            </a:r>
          </a:p>
          <a:p>
            <a:pPr lvl="1"/>
            <a:r>
              <a:rPr lang="en-US" dirty="0" smtClean="0"/>
              <a:t>Tactical and mindful</a:t>
            </a:r>
          </a:p>
          <a:p>
            <a:r>
              <a:rPr lang="en-US" dirty="0" smtClean="0"/>
              <a:t>Films, television shows, </a:t>
            </a:r>
            <a:r>
              <a:rPr lang="en-US" dirty="0" err="1" smtClean="0"/>
              <a:t>youtube</a:t>
            </a:r>
            <a:r>
              <a:rPr lang="en-US" dirty="0" smtClean="0"/>
              <a:t> clips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3357586" cy="32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800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sz="4800" dirty="0" smtClean="0"/>
              <a:t>Julie Borkin, Ph.D.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800" dirty="0" smtClean="0"/>
              <a:t>Oakland University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Who are the online students?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Expecting the unexpected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No succinct profile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Online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u="sng" dirty="0" smtClean="0"/>
              <a:t>Goal</a:t>
            </a:r>
            <a:r>
              <a:rPr lang="en-US" sz="3600" dirty="0" smtClean="0"/>
              <a:t>:  Foster a context of vitality and engagement despite diversity, distance, </a:t>
            </a:r>
            <a:r>
              <a:rPr lang="en-US" sz="3600" dirty="0" err="1" smtClean="0"/>
              <a:t>asynchronic</a:t>
            </a:r>
            <a:r>
              <a:rPr lang="en-US" sz="3600" dirty="0" smtClean="0"/>
              <a:t> factors</a:t>
            </a:r>
          </a:p>
          <a:p>
            <a:r>
              <a:rPr lang="en-US" sz="3600" b="1" u="sng" dirty="0" smtClean="0"/>
              <a:t>Challenge</a:t>
            </a:r>
            <a:r>
              <a:rPr lang="en-US" sz="3600" dirty="0" smtClean="0"/>
              <a:t>:  How do you do that?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Active Learning Strategies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3757610" cy="485778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Why active learning?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/>
            <a:r>
              <a:rPr lang="en-US" sz="3600" dirty="0" smtClean="0"/>
              <a:t>How adapt to diverse learners?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28802"/>
            <a:ext cx="4572000" cy="28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Challenging Active Learning Norms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Usually thought of in the application (post presentation) stage</a:t>
            </a:r>
          </a:p>
          <a:p>
            <a:r>
              <a:rPr lang="en-US" sz="3600" dirty="0" smtClean="0"/>
              <a:t>Usually prescribed for face to face – “eavesdropping” and immediate debrief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79475"/>
          </a:xfrm>
        </p:spPr>
        <p:txBody>
          <a:bodyPr/>
          <a:lstStyle/>
          <a:p>
            <a:r>
              <a:rPr lang="en-US" dirty="0" smtClean="0"/>
              <a:t>Online Strategies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714752"/>
            <a:ext cx="2701917" cy="2224086"/>
          </a:xfrm>
          <a:noFill/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143250" y="1571625"/>
            <a:ext cx="52863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76092"/>
                </a:solidFill>
              </a:rPr>
              <a:t> Begin with the course development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76092"/>
                </a:solidFill>
              </a:rPr>
              <a:t> Require clarity and repetition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76092"/>
                </a:solidFill>
              </a:rPr>
              <a:t>Open new sites for collaboration </a:t>
            </a:r>
          </a:p>
          <a:p>
            <a:endParaRPr lang="en-US" sz="3600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79475"/>
          </a:xfrm>
        </p:spPr>
        <p:txBody>
          <a:bodyPr/>
          <a:lstStyle/>
          <a:p>
            <a:r>
              <a:rPr lang="en-US" dirty="0" smtClean="0"/>
              <a:t>Online Strategies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52925"/>
          </a:xfrm>
        </p:spPr>
        <p:txBody>
          <a:bodyPr/>
          <a:lstStyle/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Survey (pre-presentation)</a:t>
            </a:r>
          </a:p>
          <a:p>
            <a:r>
              <a:rPr lang="en-US" sz="3600" dirty="0" smtClean="0"/>
              <a:t>Discussion Boards – threads</a:t>
            </a:r>
          </a:p>
          <a:p>
            <a:r>
              <a:rPr lang="en-US" sz="3600" dirty="0" smtClean="0"/>
              <a:t>Wiki (case study) – 2 phases</a:t>
            </a:r>
          </a:p>
          <a:p>
            <a:r>
              <a:rPr lang="en-US" sz="3600" dirty="0" smtClean="0"/>
              <a:t>Personal Journal – 3 questions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716500" cy="2306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4495801"/>
          </a:xfrm>
        </p:spPr>
        <p:txBody>
          <a:bodyPr/>
          <a:lstStyle/>
          <a:p>
            <a:pPr>
              <a:buNone/>
            </a:pPr>
            <a:r>
              <a:rPr lang="en-US" sz="1400" dirty="0" err="1" smtClean="0"/>
              <a:t>Benshoff</a:t>
            </a:r>
            <a:r>
              <a:rPr lang="en-US" sz="1400" dirty="0" smtClean="0"/>
              <a:t>, J. M., &amp; Lewis, H. A. (1992, December). Nontraditional college students. Retrieved May 1, 2009, from ERIC Digest.</a:t>
            </a:r>
          </a:p>
          <a:p>
            <a:pPr>
              <a:buNone/>
            </a:pPr>
            <a:r>
              <a:rPr lang="en-US" sz="1400" dirty="0" smtClean="0"/>
              <a:t>Bosworth</a:t>
            </a:r>
            <a:r>
              <a:rPr lang="en-US" sz="1400" dirty="0" smtClean="0"/>
              <a:t>, K., &amp; Hamilton, S. (1994). </a:t>
            </a:r>
            <a:r>
              <a:rPr lang="en-US" sz="1400" i="1" dirty="0" smtClean="0"/>
              <a:t>Collaborative Learning: Underling Process and Effective Techniques</a:t>
            </a:r>
            <a:r>
              <a:rPr lang="en-US" sz="1400" dirty="0" smtClean="0"/>
              <a:t>. San Francisco, CA: </a:t>
            </a:r>
            <a:r>
              <a:rPr lang="en-US" sz="1400" dirty="0" err="1" smtClean="0"/>
              <a:t>Jossey</a:t>
            </a:r>
            <a:r>
              <a:rPr lang="en-US" sz="1400" dirty="0" smtClean="0"/>
              <a:t>-Bass Publishing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 smtClean="0"/>
              <a:t>Center </a:t>
            </a:r>
            <a:r>
              <a:rPr lang="en-US" sz="1400" dirty="0" smtClean="0"/>
              <a:t>for Urban Studies.  Retrieved May 7, 2009 from www.cus.wayne.edu/census/censusindex.asp</a:t>
            </a:r>
          </a:p>
          <a:p>
            <a:pPr>
              <a:buNone/>
            </a:pPr>
            <a:r>
              <a:rPr lang="en-US" sz="1400" dirty="0" err="1" smtClean="0"/>
              <a:t>Grabinger</a:t>
            </a:r>
            <a:r>
              <a:rPr lang="en-US" sz="1400" dirty="0" smtClean="0"/>
              <a:t>, R. S. &amp; Dunlap, J. C. (1995).  Rich environments for active learning: A definition.  </a:t>
            </a:r>
            <a:r>
              <a:rPr lang="en-US" sz="1400" i="1" dirty="0" smtClean="0"/>
              <a:t>Alt-J</a:t>
            </a:r>
            <a:r>
              <a:rPr lang="en-US" sz="1400" dirty="0" smtClean="0"/>
              <a:t>.  5-17.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Harris, P., &amp; Johnson,  R. (2006). Active learning: Non-traditional teaching and learning strategies. Retrieved May 1, 2009, from http://www.montana.edu/teachlearn/Papers/activelearn2.html. </a:t>
            </a:r>
            <a:endParaRPr lang="en-US" sz="1400" dirty="0" smtClean="0"/>
          </a:p>
          <a:p>
            <a:pPr>
              <a:buFontTx/>
              <a:buNone/>
            </a:pPr>
            <a:r>
              <a:rPr lang="en-US" sz="1400" dirty="0" smtClean="0"/>
              <a:t>King</a:t>
            </a:r>
            <a:r>
              <a:rPr lang="en-US" sz="1400" dirty="0" smtClean="0"/>
              <a:t>, A. (1992). </a:t>
            </a:r>
            <a:r>
              <a:rPr lang="en-US" sz="1400" i="1" dirty="0" smtClean="0"/>
              <a:t>Sage on the stage to guide on the side. College Teaching</a:t>
            </a:r>
            <a:r>
              <a:rPr lang="en-US" sz="1400" dirty="0" smtClean="0"/>
              <a:t>, 41(1), 30-35. </a:t>
            </a:r>
          </a:p>
          <a:p>
            <a:pPr>
              <a:buFontTx/>
              <a:buNone/>
            </a:pPr>
            <a:r>
              <a:rPr lang="en-US" sz="1400" dirty="0" err="1" smtClean="0"/>
              <a:t>Nellen</a:t>
            </a:r>
            <a:r>
              <a:rPr lang="en-US" sz="1400" dirty="0" smtClean="0"/>
              <a:t>, A. (2003, May). Using technology to teach nontraditional students. </a:t>
            </a:r>
            <a:r>
              <a:rPr lang="en-US" sz="1400" i="1" dirty="0" smtClean="0"/>
              <a:t>The Tax Advisor, </a:t>
            </a:r>
            <a:r>
              <a:rPr lang="en-US" sz="1400" dirty="0" smtClean="0"/>
              <a:t>34(5), 290-293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 err="1" smtClean="0"/>
              <a:t>Noujaim</a:t>
            </a:r>
            <a:r>
              <a:rPr lang="en-US" sz="1400" dirty="0" smtClean="0"/>
              <a:t>, J. (2004).  </a:t>
            </a:r>
            <a:r>
              <a:rPr lang="en-US" sz="1400" i="1" dirty="0" smtClean="0"/>
              <a:t>Control Room </a:t>
            </a:r>
            <a:r>
              <a:rPr lang="en-US" sz="1400" dirty="0" smtClean="0"/>
              <a:t>[motion picture].  Magnolia Pictures. Santa Monica, CA: </a:t>
            </a:r>
            <a:r>
              <a:rPr lang="en-US" sz="1400" dirty="0" err="1" smtClean="0"/>
              <a:t>Lionsgate</a:t>
            </a:r>
            <a:r>
              <a:rPr lang="en-US" sz="1400" dirty="0" smtClean="0"/>
              <a:t> Home Entertainment. </a:t>
            </a:r>
          </a:p>
          <a:p>
            <a:pPr>
              <a:buFontTx/>
              <a:buNone/>
            </a:pPr>
            <a:r>
              <a:rPr lang="en-US" sz="1400" dirty="0" smtClean="0"/>
              <a:t>U.S. Department of State. (2008, April 29). Nontraditional students enrich U.S. college campuses: Older students value challenging courses for real-world applications. Retrieved May 1, 2009, from http://www.america.gov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Adapting to Diverse Learners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00188"/>
            <a:ext cx="4500563" cy="4714875"/>
          </a:xfrm>
        </p:spPr>
        <p:txBody>
          <a:bodyPr/>
          <a:lstStyle/>
          <a:p>
            <a:pPr eaLnBrk="1" hangingPunct="1"/>
            <a:r>
              <a:rPr lang="en-US" sz="3600" smtClean="0"/>
              <a:t>Nontraditional students</a:t>
            </a:r>
          </a:p>
          <a:p>
            <a:pPr eaLnBrk="1" hangingPunct="1"/>
            <a:r>
              <a:rPr lang="en-US" sz="3600" smtClean="0"/>
              <a:t>Critical thinking in intro level courses</a:t>
            </a:r>
          </a:p>
          <a:p>
            <a:pPr eaLnBrk="1" hangingPunct="1"/>
            <a:r>
              <a:rPr lang="en-US" sz="3600" smtClean="0"/>
              <a:t>Active online learning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879475"/>
          </a:xfrm>
        </p:spPr>
        <p:txBody>
          <a:bodyPr/>
          <a:lstStyle/>
          <a:p>
            <a:r>
              <a:rPr lang="en-US" smtClean="0"/>
              <a:t>Nontraditional Students</a:t>
            </a:r>
            <a:br>
              <a:rPr lang="en-US" smtClean="0"/>
            </a:b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281371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Linda Hagan, Ph.D.</a:t>
            </a:r>
          </a:p>
          <a:p>
            <a:pPr algn="ctr">
              <a:buNone/>
            </a:pPr>
            <a:r>
              <a:rPr lang="en-US" sz="4800" dirty="0" smtClean="0"/>
              <a:t> Walsh College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14818"/>
            <a:ext cx="1343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371600"/>
            <a:ext cx="8229600" cy="3276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376092"/>
                </a:solidFill>
              </a:rPr>
              <a:t>Who is the</a:t>
            </a:r>
            <a:br>
              <a:rPr lang="en-US" sz="6000" b="1" dirty="0" smtClean="0">
                <a:solidFill>
                  <a:srgbClr val="376092"/>
                </a:solidFill>
              </a:rPr>
            </a:br>
            <a:r>
              <a:rPr lang="en-US" sz="6000" b="1" dirty="0" smtClean="0">
                <a:solidFill>
                  <a:srgbClr val="376092"/>
                </a:solidFill>
              </a:rPr>
              <a:t>Non-Traditional</a:t>
            </a:r>
            <a:br>
              <a:rPr lang="en-US" sz="6000" b="1" dirty="0" smtClean="0">
                <a:solidFill>
                  <a:srgbClr val="376092"/>
                </a:solidFill>
              </a:rPr>
            </a:br>
            <a:r>
              <a:rPr lang="en-US" sz="6000" b="1" dirty="0" smtClean="0">
                <a:solidFill>
                  <a:srgbClr val="376092"/>
                </a:solidFill>
              </a:rPr>
              <a:t>Learner?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7167"/>
            <a:ext cx="8229600" cy="57150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376092"/>
                </a:solidFill>
              </a:rPr>
              <a:t>Today’s College Students?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33400" y="1285860"/>
            <a:ext cx="4038600" cy="438310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376092"/>
                </a:solidFill>
              </a:rPr>
              <a:t>“Typical”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Enter college straight out of high school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17 - 22 years old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Full time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37609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Live on/near campus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Graduate in 4 years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>
              <a:solidFill>
                <a:srgbClr val="37609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Yesteryear’s student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solidFill>
                <a:srgbClr val="376092"/>
              </a:solidFill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419600" y="1214422"/>
            <a:ext cx="4495800" cy="4454541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rgbClr val="376092"/>
                </a:solidFill>
              </a:rPr>
              <a:t>Non-Traditional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Work for a few years before starting college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Older adults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Part time, but full-time job &amp; family roles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376092"/>
                </a:solidFill>
              </a:rPr>
              <a:t>Drive in just for class</a:t>
            </a:r>
          </a:p>
          <a:p>
            <a:pPr eaLnBrk="1" hangingPunct="1"/>
            <a:r>
              <a:rPr lang="en-US" dirty="0" smtClean="0">
                <a:solidFill>
                  <a:srgbClr val="376092"/>
                </a:solidFill>
              </a:rPr>
              <a:t>Years to complete degree</a:t>
            </a:r>
          </a:p>
          <a:p>
            <a:pPr eaLnBrk="1" hangingPunct="1"/>
            <a:r>
              <a:rPr lang="en-US" dirty="0" smtClean="0">
                <a:solidFill>
                  <a:srgbClr val="376092"/>
                </a:solidFill>
              </a:rPr>
              <a:t>Today’s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2852"/>
            <a:ext cx="8229600" cy="135732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Non-Traditional Learner</a:t>
            </a:r>
            <a:br>
              <a:rPr lang="en-US" dirty="0" smtClean="0"/>
            </a:br>
            <a:r>
              <a:rPr lang="en-US" dirty="0" smtClean="0"/>
              <a:t> Profile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1612"/>
            <a:ext cx="8229600" cy="46005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en-US" dirty="0" smtClean="0"/>
              <a:t>Generally, </a:t>
            </a:r>
          </a:p>
          <a:p>
            <a:pPr marL="1009650" lvl="1" indent="-609600" eaLnBrk="1" hangingPunct="1"/>
            <a:r>
              <a:rPr lang="en-US" dirty="0" smtClean="0"/>
              <a:t>More motivated (financially &amp; psychologically)</a:t>
            </a:r>
          </a:p>
          <a:p>
            <a:pPr marL="1009650" lvl="1" indent="-609600" eaLnBrk="1" hangingPunct="1"/>
            <a:r>
              <a:rPr lang="en-US" dirty="0" smtClean="0"/>
              <a:t>Deliver higher quality work</a:t>
            </a:r>
          </a:p>
          <a:p>
            <a:pPr marL="1009650" lvl="1" indent="-609600" eaLnBrk="1" hangingPunct="1"/>
            <a:r>
              <a:rPr lang="en-US" dirty="0" smtClean="0"/>
              <a:t>Study skills limited</a:t>
            </a:r>
          </a:p>
          <a:p>
            <a:pPr marL="609600" indent="-609600" eaLnBrk="1" hangingPunct="1"/>
            <a:r>
              <a:rPr lang="en-US" dirty="0" smtClean="0"/>
              <a:t>Expect programs that are flexible </a:t>
            </a:r>
          </a:p>
          <a:p>
            <a:pPr marL="609600" indent="-609600" eaLnBrk="1" hangingPunct="1"/>
            <a:r>
              <a:rPr lang="en-US" dirty="0" smtClean="0"/>
              <a:t>Want class time spent wisely</a:t>
            </a:r>
          </a:p>
          <a:p>
            <a:pPr marL="609600" indent="-609600" eaLnBrk="1" hangingPunct="1"/>
            <a:r>
              <a:rPr lang="en-US" dirty="0" smtClean="0"/>
              <a:t>Need to be engaged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Active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3600" b="1" u="sng" dirty="0" smtClean="0"/>
              <a:t>Goal:</a:t>
            </a:r>
            <a:r>
              <a:rPr lang="en-US" sz="3600" dirty="0" smtClean="0"/>
              <a:t> 	Engage mental &amp; physical 			energies to make material 			meaningful for learning to </a:t>
            </a:r>
            <a:r>
              <a:rPr lang="en-US" sz="3600" dirty="0" smtClean="0"/>
              <a:t>			occur</a:t>
            </a:r>
            <a:endParaRPr lang="en-US" sz="3600" dirty="0" smtClean="0"/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>
              <a:buFontTx/>
              <a:buNone/>
            </a:pPr>
            <a:r>
              <a:rPr lang="en-US" sz="3600" b="1" u="sng" dirty="0" smtClean="0"/>
              <a:t>Challenge:</a:t>
            </a:r>
            <a:r>
              <a:rPr lang="en-US" sz="3600" dirty="0" smtClean="0"/>
              <a:t> How do you do that?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Strategies for Active Learning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Physical &amp; Mental Activities</a:t>
            </a:r>
          </a:p>
          <a:p>
            <a:pPr eaLnBrk="1" hangingPunct="1"/>
            <a:r>
              <a:rPr lang="en-US" dirty="0" smtClean="0"/>
              <a:t>Case methods</a:t>
            </a:r>
          </a:p>
          <a:p>
            <a:pPr eaLnBrk="1" hangingPunct="1"/>
            <a:r>
              <a:rPr lang="en-US" dirty="0" smtClean="0"/>
              <a:t>Discussions</a:t>
            </a:r>
          </a:p>
          <a:p>
            <a:pPr eaLnBrk="1" hangingPunct="1"/>
            <a:r>
              <a:rPr lang="en-US" dirty="0" smtClean="0"/>
              <a:t>Debates</a:t>
            </a:r>
          </a:p>
          <a:p>
            <a:pPr eaLnBrk="1" hangingPunct="1"/>
            <a:r>
              <a:rPr lang="en-US" dirty="0" smtClean="0"/>
              <a:t>Peer “teaching” &amp; critique</a:t>
            </a:r>
          </a:p>
          <a:p>
            <a:pPr eaLnBrk="1" hangingPunct="1"/>
            <a:r>
              <a:rPr lang="en-US" dirty="0" smtClean="0"/>
              <a:t>Problem solving exercises – team based</a:t>
            </a:r>
          </a:p>
          <a:p>
            <a:pPr eaLnBrk="1" hangingPunct="1"/>
            <a:r>
              <a:rPr lang="en-US" dirty="0" smtClean="0"/>
              <a:t>Use technology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759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Issues in Adapting Active Learning Strategies</vt:lpstr>
      <vt:lpstr>Active Learning Strategies</vt:lpstr>
      <vt:lpstr>Adapting to Diverse Learners</vt:lpstr>
      <vt:lpstr>Nontraditional Students </vt:lpstr>
      <vt:lpstr>Who is the Non-Traditional Learner?</vt:lpstr>
      <vt:lpstr>Today’s College Students?</vt:lpstr>
      <vt:lpstr>Non-Traditional Learner  Profile</vt:lpstr>
      <vt:lpstr>Active Learning</vt:lpstr>
      <vt:lpstr>Strategies for Active Learning</vt:lpstr>
      <vt:lpstr>Establish Meaningful Objectives</vt:lpstr>
      <vt:lpstr>Slide 11</vt:lpstr>
      <vt:lpstr>Critical Thinking in Intro Courses </vt:lpstr>
      <vt:lpstr>Critical thinking in Intro Courses </vt:lpstr>
      <vt:lpstr>Wayne: A Profile in Diversity</vt:lpstr>
      <vt:lpstr>Incorporating Critical Thinking</vt:lpstr>
      <vt:lpstr>Strategies</vt:lpstr>
      <vt:lpstr>Active Online Learning</vt:lpstr>
      <vt:lpstr>Active Online Learning</vt:lpstr>
      <vt:lpstr>Active Online Learning</vt:lpstr>
      <vt:lpstr>Challenging Active Learning Norms</vt:lpstr>
      <vt:lpstr>Online Strategies </vt:lpstr>
      <vt:lpstr>Online Strategies </vt:lpstr>
      <vt:lpstr>Slide 23</vt:lpstr>
      <vt:lpstr>Slide 24</vt:lpstr>
      <vt:lpstr>References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Julie</cp:lastModifiedBy>
  <cp:revision>24</cp:revision>
  <dcterms:created xsi:type="dcterms:W3CDTF">2008-01-04T15:22:43Z</dcterms:created>
  <dcterms:modified xsi:type="dcterms:W3CDTF">2009-05-10T19:15:02Z</dcterms:modified>
</cp:coreProperties>
</file>