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18"/>
  </p:notesMasterIdLst>
  <p:handoutMasterIdLst>
    <p:handoutMasterId r:id="rId19"/>
  </p:handoutMasterIdLst>
  <p:sldIdLst>
    <p:sldId id="256" r:id="rId2"/>
    <p:sldId id="258" r:id="rId3"/>
    <p:sldId id="275" r:id="rId4"/>
    <p:sldId id="259" r:id="rId5"/>
    <p:sldId id="263" r:id="rId6"/>
    <p:sldId id="268" r:id="rId7"/>
    <p:sldId id="271" r:id="rId8"/>
    <p:sldId id="267" r:id="rId9"/>
    <p:sldId id="273" r:id="rId10"/>
    <p:sldId id="265" r:id="rId11"/>
    <p:sldId id="277" r:id="rId12"/>
    <p:sldId id="266" r:id="rId13"/>
    <p:sldId id="274" r:id="rId14"/>
    <p:sldId id="276" r:id="rId15"/>
    <p:sldId id="269" r:id="rId16"/>
    <p:sldId id="257"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530" autoAdjust="0"/>
  </p:normalViewPr>
  <p:slideViewPr>
    <p:cSldViewPr>
      <p:cViewPr>
        <p:scale>
          <a:sx n="66" d="100"/>
          <a:sy n="66" d="100"/>
        </p:scale>
        <p:origin x="-63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gforsyth\Local%20Settings\Temp\si_data_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1850" b="0" i="0" u="none" strike="noStrike" baseline="30000">
                <a:solidFill>
                  <a:srgbClr val="000000"/>
                </a:solidFill>
                <a:latin typeface="Arial"/>
                <a:ea typeface="Arial"/>
                <a:cs typeface="Arial"/>
              </a:defRPr>
            </a:pPr>
            <a:r>
              <a:rPr lang="en-US"/>
              <a:t>Grade Comparisons for SI-supported Courses</a:t>
            </a:r>
          </a:p>
        </c:rich>
      </c:tx>
      <c:layout>
        <c:manualLayout>
          <c:xMode val="edge"/>
          <c:yMode val="edge"/>
          <c:x val="0.19715808170515109"/>
          <c:y val="3.1784879021908241E-2"/>
        </c:manualLayout>
      </c:layout>
      <c:spPr>
        <a:noFill/>
        <a:ln w="25400">
          <a:noFill/>
        </a:ln>
      </c:spPr>
    </c:title>
    <c:plotArea>
      <c:layout>
        <c:manualLayout>
          <c:layoutTarget val="inner"/>
          <c:xMode val="edge"/>
          <c:yMode val="edge"/>
          <c:x val="0.11900532859680295"/>
          <c:y val="0.21026919968339308"/>
          <c:w val="0.85612788632326864"/>
          <c:h val="0.50855806435053141"/>
        </c:manualLayout>
      </c:layout>
      <c:lineChart>
        <c:grouping val="standard"/>
        <c:ser>
          <c:idx val="0"/>
          <c:order val="0"/>
          <c:tx>
            <c:strRef>
              <c:f>'SI Grade Comparison Chart'!$A$63</c:f>
              <c:strCache>
                <c:ptCount val="1"/>
                <c:pt idx="0">
                  <c:v>SI participants</c:v>
                </c:pt>
              </c:strCache>
            </c:strRef>
          </c:tx>
          <c:spPr>
            <a:ln w="38100">
              <a:solidFill>
                <a:srgbClr val="004586"/>
              </a:solidFill>
              <a:prstDash val="solid"/>
            </a:ln>
          </c:spPr>
          <c:marker>
            <c:symbol val="none"/>
          </c:marker>
          <c:cat>
            <c:strRef>
              <c:f>'SI Grade Comparison Chart'!$D$62:$H$62</c:f>
              <c:strCache>
                <c:ptCount val="5"/>
                <c:pt idx="0">
                  <c:v>A</c:v>
                </c:pt>
                <c:pt idx="1">
                  <c:v>B</c:v>
                </c:pt>
                <c:pt idx="2">
                  <c:v>C</c:v>
                </c:pt>
                <c:pt idx="3">
                  <c:v>D</c:v>
                </c:pt>
                <c:pt idx="4">
                  <c:v>F</c:v>
                </c:pt>
              </c:strCache>
            </c:strRef>
          </c:cat>
          <c:val>
            <c:numRef>
              <c:f>'SI Grade Comparison Chart'!$D$63:$H$63</c:f>
              <c:numCache>
                <c:formatCode>0%</c:formatCode>
                <c:ptCount val="5"/>
                <c:pt idx="0">
                  <c:v>0.27909090909090922</c:v>
                </c:pt>
                <c:pt idx="1">
                  <c:v>0.26590909090909082</c:v>
                </c:pt>
                <c:pt idx="2">
                  <c:v>0.22431818181818197</c:v>
                </c:pt>
                <c:pt idx="3">
                  <c:v>0.14181818181818195</c:v>
                </c:pt>
                <c:pt idx="4">
                  <c:v>8.954545454545465E-2</c:v>
                </c:pt>
              </c:numCache>
            </c:numRef>
          </c:val>
          <c:smooth val="1"/>
        </c:ser>
        <c:ser>
          <c:idx val="1"/>
          <c:order val="1"/>
          <c:tx>
            <c:strRef>
              <c:f>'SI Grade Comparison Chart'!$A$64</c:f>
              <c:strCache>
                <c:ptCount val="1"/>
                <c:pt idx="0">
                  <c:v>Nonparticipants</c:v>
                </c:pt>
              </c:strCache>
            </c:strRef>
          </c:tx>
          <c:spPr>
            <a:ln w="38100">
              <a:solidFill>
                <a:srgbClr val="FF420E"/>
              </a:solidFill>
              <a:prstDash val="solid"/>
            </a:ln>
          </c:spPr>
          <c:marker>
            <c:symbol val="none"/>
          </c:marker>
          <c:cat>
            <c:strRef>
              <c:f>'SI Grade Comparison Chart'!$D$62:$H$62</c:f>
              <c:strCache>
                <c:ptCount val="5"/>
                <c:pt idx="0">
                  <c:v>A</c:v>
                </c:pt>
                <c:pt idx="1">
                  <c:v>B</c:v>
                </c:pt>
                <c:pt idx="2">
                  <c:v>C</c:v>
                </c:pt>
                <c:pt idx="3">
                  <c:v>D</c:v>
                </c:pt>
                <c:pt idx="4">
                  <c:v>F</c:v>
                </c:pt>
              </c:strCache>
            </c:strRef>
          </c:cat>
          <c:val>
            <c:numRef>
              <c:f>'SI Grade Comparison Chart'!$D$64:$H$64</c:f>
              <c:numCache>
                <c:formatCode>0%</c:formatCode>
                <c:ptCount val="5"/>
                <c:pt idx="0">
                  <c:v>0.20909090909090919</c:v>
                </c:pt>
                <c:pt idx="1">
                  <c:v>0.23522727272727284</c:v>
                </c:pt>
                <c:pt idx="2">
                  <c:v>0.22659090909090923</c:v>
                </c:pt>
                <c:pt idx="3">
                  <c:v>0.16795454545454555</c:v>
                </c:pt>
                <c:pt idx="4">
                  <c:v>0.16090909090909106</c:v>
                </c:pt>
              </c:numCache>
            </c:numRef>
          </c:val>
          <c:smooth val="1"/>
        </c:ser>
        <c:marker val="1"/>
        <c:axId val="91157632"/>
        <c:axId val="91159552"/>
      </c:lineChart>
      <c:catAx>
        <c:axId val="91157632"/>
        <c:scaling>
          <c:orientation val="minMax"/>
        </c:scaling>
        <c:axPos val="b"/>
        <c:title>
          <c:tx>
            <c:rich>
              <a:bodyPr/>
              <a:lstStyle/>
              <a:p>
                <a:pPr>
                  <a:defRPr lang="en-US" sz="1155" b="0" i="0" u="none" strike="noStrike" baseline="30000">
                    <a:solidFill>
                      <a:srgbClr val="000000"/>
                    </a:solidFill>
                    <a:latin typeface="Arial"/>
                    <a:ea typeface="Arial"/>
                    <a:cs typeface="Arial"/>
                  </a:defRPr>
                </a:pPr>
                <a:r>
                  <a:rPr lang="en-US"/>
                  <a:t>Grade</a:t>
                </a:r>
              </a:p>
            </c:rich>
          </c:tx>
          <c:layout>
            <c:manualLayout>
              <c:xMode val="edge"/>
              <c:yMode val="edge"/>
              <c:x val="0.51865008880994656"/>
              <c:y val="0.82151687318162758"/>
            </c:manualLayout>
          </c:layout>
          <c:spPr>
            <a:noFill/>
            <a:ln w="25400">
              <a:noFill/>
            </a:ln>
          </c:spPr>
        </c:title>
        <c:numFmt formatCode="0%" sourceLinked="1"/>
        <c:tickLblPos val="low"/>
        <c:spPr>
          <a:ln w="3175">
            <a:solidFill>
              <a:srgbClr val="B3B3B3"/>
            </a:solidFill>
            <a:prstDash val="solid"/>
          </a:ln>
        </c:spPr>
        <c:txPr>
          <a:bodyPr rot="0" vert="horz"/>
          <a:lstStyle/>
          <a:p>
            <a:pPr>
              <a:defRPr lang="en-US" sz="1200" b="0" i="0" u="none" strike="noStrike" baseline="30000">
                <a:solidFill>
                  <a:srgbClr val="000000"/>
                </a:solidFill>
                <a:latin typeface="Arial"/>
                <a:ea typeface="Arial"/>
                <a:cs typeface="Arial"/>
              </a:defRPr>
            </a:pPr>
            <a:endParaRPr lang="en-US"/>
          </a:p>
        </c:txPr>
        <c:crossAx val="91159552"/>
        <c:crosses val="autoZero"/>
        <c:auto val="1"/>
        <c:lblAlgn val="ctr"/>
        <c:lblOffset val="100"/>
        <c:tickLblSkip val="1"/>
        <c:tickMarkSkip val="1"/>
      </c:catAx>
      <c:valAx>
        <c:axId val="91159552"/>
        <c:scaling>
          <c:orientation val="minMax"/>
        </c:scaling>
        <c:axPos val="l"/>
        <c:majorGridlines>
          <c:spPr>
            <a:ln w="3175">
              <a:solidFill>
                <a:srgbClr val="B3B3B3"/>
              </a:solidFill>
              <a:prstDash val="solid"/>
            </a:ln>
          </c:spPr>
        </c:majorGridlines>
        <c:title>
          <c:tx>
            <c:rich>
              <a:bodyPr/>
              <a:lstStyle/>
              <a:p>
                <a:pPr>
                  <a:defRPr lang="en-US" sz="1155" b="0" i="0" u="none" strike="noStrike" baseline="30000">
                    <a:solidFill>
                      <a:srgbClr val="000000"/>
                    </a:solidFill>
                    <a:latin typeface="Arial"/>
                    <a:ea typeface="Arial"/>
                    <a:cs typeface="Arial"/>
                  </a:defRPr>
                </a:pPr>
                <a:r>
                  <a:rPr lang="en-US"/>
                  <a:t>Percentage of Students</a:t>
                </a:r>
              </a:p>
            </c:rich>
          </c:tx>
          <c:layout>
            <c:manualLayout>
              <c:xMode val="edge"/>
              <c:yMode val="edge"/>
              <c:x val="2.8419182948490232E-2"/>
              <c:y val="0.33251873438304019"/>
            </c:manualLayout>
          </c:layout>
          <c:spPr>
            <a:noFill/>
            <a:ln w="25400">
              <a:noFill/>
            </a:ln>
          </c:spPr>
        </c:title>
        <c:numFmt formatCode="0%" sourceLinked="1"/>
        <c:tickLblPos val="low"/>
        <c:spPr>
          <a:ln w="3175">
            <a:solidFill>
              <a:srgbClr val="B3B3B3"/>
            </a:solidFill>
            <a:prstDash val="solid"/>
          </a:ln>
        </c:spPr>
        <c:txPr>
          <a:bodyPr rot="0" vert="horz"/>
          <a:lstStyle/>
          <a:p>
            <a:pPr>
              <a:defRPr lang="en-US" sz="800" b="0" i="0" u="none" strike="noStrike" baseline="30000">
                <a:solidFill>
                  <a:srgbClr val="000000"/>
                </a:solidFill>
                <a:latin typeface="Arial"/>
                <a:ea typeface="Arial"/>
                <a:cs typeface="Arial"/>
              </a:defRPr>
            </a:pPr>
            <a:endParaRPr lang="en-US"/>
          </a:p>
        </c:txPr>
        <c:crossAx val="91157632"/>
        <c:crosses val="autoZero"/>
        <c:crossBetween val="between"/>
      </c:valAx>
      <c:spPr>
        <a:noFill/>
        <a:ln w="3175">
          <a:solidFill>
            <a:srgbClr val="B3B3B3"/>
          </a:solidFill>
          <a:prstDash val="solid"/>
        </a:ln>
      </c:spPr>
    </c:plotArea>
    <c:legend>
      <c:legendPos val="b"/>
      <c:layout>
        <c:manualLayout>
          <c:xMode val="edge"/>
          <c:yMode val="edge"/>
          <c:x val="0.34635879218472543"/>
          <c:y val="0.91931650094134409"/>
          <c:w val="0.39964476021314438"/>
          <c:h val="6.6014748737809367E-2"/>
        </c:manualLayout>
      </c:layout>
      <c:spPr>
        <a:noFill/>
        <a:ln w="25400">
          <a:noFill/>
        </a:ln>
      </c:spPr>
      <c:txPr>
        <a:bodyPr/>
        <a:lstStyle/>
        <a:p>
          <a:pPr>
            <a:defRPr lang="en-US" sz="1060" b="0" i="0" u="none" strike="noStrike" baseline="30000">
              <a:solidFill>
                <a:srgbClr val="000000"/>
              </a:solidFill>
              <a:latin typeface="Arial"/>
              <a:ea typeface="Arial"/>
              <a:cs typeface="Arial"/>
            </a:defRPr>
          </a:pPr>
          <a:endParaRPr lang="en-US"/>
        </a:p>
      </c:txPr>
    </c:legend>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2467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2467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2467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3F5ED83E-4AE8-45AB-8BFD-03A145C6338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2283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2283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283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83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2283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16BCA06C-E0C4-4B2E-84DD-EB99699CA4F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0A13B81-3D3B-4CBA-8F8F-68771C5629E4}" type="slidenum">
              <a:rPr lang="en-US"/>
              <a:pPr/>
              <a:t>1</a:t>
            </a:fld>
            <a:endParaRPr lang="en-US"/>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r>
              <a:rPr lang="en-US" dirty="0"/>
              <a:t>David</a:t>
            </a:r>
          </a:p>
          <a:p>
            <a:endParaRPr lang="en-US" dirty="0"/>
          </a:p>
          <a:p>
            <a:r>
              <a:rPr lang="en-US" dirty="0"/>
              <a:t>Introduction and welcome remarks!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292110F-EB87-4DAA-B20C-9B86A1C6ACA5}" type="slidenum">
              <a:rPr lang="en-US"/>
              <a:pPr/>
              <a:t>13</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pPr>
              <a:lnSpc>
                <a:spcPct val="90000"/>
              </a:lnSpc>
            </a:pPr>
            <a:r>
              <a:rPr lang="en-US" sz="1000" dirty="0"/>
              <a:t>Dr. Michel Desjardins, recipient of the 3M National Teaching Award</a:t>
            </a:r>
          </a:p>
          <a:p>
            <a:pPr>
              <a:lnSpc>
                <a:spcPct val="90000"/>
              </a:lnSpc>
            </a:pPr>
            <a:r>
              <a:rPr lang="en-US" sz="1000" dirty="0"/>
              <a:t>Dr. Carol Duncan, recipient of the OCUFA Award </a:t>
            </a:r>
          </a:p>
          <a:p>
            <a:pPr>
              <a:lnSpc>
                <a:spcPct val="90000"/>
              </a:lnSpc>
            </a:pPr>
            <a:endParaRPr lang="en-US" sz="1000" dirty="0"/>
          </a:p>
          <a:p>
            <a:pPr>
              <a:lnSpc>
                <a:spcPct val="90000"/>
              </a:lnSpc>
            </a:pPr>
            <a:r>
              <a:rPr lang="en-US" sz="1000" dirty="0"/>
              <a:t>Learning Services understands that many faculty members within the Faculty of Arts are</a:t>
            </a:r>
          </a:p>
          <a:p>
            <a:pPr>
              <a:lnSpc>
                <a:spcPct val="90000"/>
              </a:lnSpc>
            </a:pPr>
            <a:r>
              <a:rPr lang="en-US" sz="1000" dirty="0"/>
              <a:t>concerned about their students' abilities to conduct and disseminate research, think critically,</a:t>
            </a:r>
          </a:p>
          <a:p>
            <a:pPr>
              <a:lnSpc>
                <a:spcPct val="90000"/>
              </a:lnSpc>
            </a:pPr>
            <a:r>
              <a:rPr lang="en-US" sz="1000" dirty="0"/>
              <a:t>and present clear and concise written arguments. To address these concerns Learning</a:t>
            </a:r>
          </a:p>
          <a:p>
            <a:pPr>
              <a:lnSpc>
                <a:spcPct val="90000"/>
              </a:lnSpc>
            </a:pPr>
            <a:r>
              <a:rPr lang="en-US" sz="1000" dirty="0"/>
              <a:t>Services has partnered with the Library to offer faculty members the option of a modified SI</a:t>
            </a:r>
          </a:p>
          <a:p>
            <a:pPr>
              <a:lnSpc>
                <a:spcPct val="90000"/>
              </a:lnSpc>
            </a:pPr>
            <a:r>
              <a:rPr lang="en-US" sz="1000" dirty="0"/>
              <a:t>model that would, in addition to the previous learning outcomes, include the following primary</a:t>
            </a:r>
          </a:p>
          <a:p>
            <a:pPr>
              <a:lnSpc>
                <a:spcPct val="90000"/>
              </a:lnSpc>
            </a:pPr>
            <a:r>
              <a:rPr lang="en-US" sz="1000" dirty="0"/>
              <a:t>learning outcomes:</a:t>
            </a:r>
          </a:p>
          <a:p>
            <a:pPr>
              <a:lnSpc>
                <a:spcPct val="90000"/>
              </a:lnSpc>
            </a:pPr>
            <a:r>
              <a:rPr lang="en-US" sz="1000" dirty="0"/>
              <a:t>• Research Organization</a:t>
            </a:r>
          </a:p>
          <a:p>
            <a:pPr>
              <a:lnSpc>
                <a:spcPct val="90000"/>
              </a:lnSpc>
            </a:pPr>
            <a:r>
              <a:rPr lang="en-US" sz="1000" dirty="0"/>
              <a:t>• Generating and Narrowing Topics</a:t>
            </a:r>
          </a:p>
          <a:p>
            <a:pPr>
              <a:lnSpc>
                <a:spcPct val="90000"/>
              </a:lnSpc>
            </a:pPr>
            <a:r>
              <a:rPr lang="en-US" sz="1000" dirty="0"/>
              <a:t>• Searching for Source Materials</a:t>
            </a:r>
          </a:p>
          <a:p>
            <a:pPr>
              <a:lnSpc>
                <a:spcPct val="90000"/>
              </a:lnSpc>
            </a:pPr>
            <a:r>
              <a:rPr lang="en-US" sz="1000" dirty="0"/>
              <a:t>• Evaluating Source Materials</a:t>
            </a:r>
          </a:p>
          <a:p>
            <a:pPr>
              <a:lnSpc>
                <a:spcPct val="90000"/>
              </a:lnSpc>
            </a:pPr>
            <a:r>
              <a:rPr lang="en-US" sz="1000" dirty="0"/>
              <a:t>• Generating a Thesis Statement</a:t>
            </a:r>
          </a:p>
          <a:p>
            <a:pPr>
              <a:lnSpc>
                <a:spcPct val="90000"/>
              </a:lnSpc>
            </a:pPr>
            <a:r>
              <a:rPr lang="en-US" sz="1000" dirty="0"/>
              <a:t>• Source Integration, Citations, and Bibliographies</a:t>
            </a:r>
          </a:p>
          <a:p>
            <a:pPr>
              <a:lnSpc>
                <a:spcPct val="90000"/>
              </a:lnSpc>
            </a:pPr>
            <a:r>
              <a:rPr lang="en-US" sz="1000" dirty="0"/>
              <a:t>• Understanding of Academic Integrity and Plagiarism</a:t>
            </a:r>
          </a:p>
          <a:p>
            <a:pPr>
              <a:lnSpc>
                <a:spcPct val="90000"/>
              </a:lnSpc>
            </a:pPr>
            <a:r>
              <a:rPr lang="en-US" sz="1000" dirty="0"/>
              <a:t>• Peer Critical Feedback</a:t>
            </a:r>
          </a:p>
          <a:p>
            <a:pPr>
              <a:lnSpc>
                <a:spcPct val="90000"/>
              </a:lnSpc>
            </a:pPr>
            <a:r>
              <a:rPr lang="en-US" sz="1000" dirty="0"/>
              <a:t>• The Draft Process including Editing Strategies</a:t>
            </a:r>
          </a:p>
          <a:p>
            <a:pPr>
              <a:lnSpc>
                <a:spcPct val="90000"/>
              </a:lnSpc>
            </a:pPr>
            <a:r>
              <a:rPr lang="en-US" sz="1000" dirty="0"/>
              <a:t>The secondary learning outcomes using this modified SI model includes, in addition to course</a:t>
            </a:r>
          </a:p>
          <a:p>
            <a:pPr>
              <a:lnSpc>
                <a:spcPct val="90000"/>
              </a:lnSpc>
            </a:pPr>
            <a:r>
              <a:rPr lang="en-US" sz="1000" dirty="0"/>
              <a:t>content, the major research or critical paper assigned in the course. This assignment is the</a:t>
            </a:r>
          </a:p>
          <a:p>
            <a:pPr>
              <a:lnSpc>
                <a:spcPct val="90000"/>
              </a:lnSpc>
            </a:pPr>
            <a:r>
              <a:rPr lang="en-US" sz="1000" dirty="0"/>
              <a:t>medium used to teach these additional primary learning outcomes in order to allow the</a:t>
            </a:r>
          </a:p>
          <a:p>
            <a:pPr>
              <a:lnSpc>
                <a:spcPct val="90000"/>
              </a:lnSpc>
            </a:pPr>
            <a:r>
              <a:rPr lang="en-US" sz="1000" dirty="0"/>
              <a:t>students to apply these researching strategies directly to their major written assignment.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D7DA088-AC7D-4540-81C2-6CBE46FC705F}" type="slidenum">
              <a:rPr lang="en-US"/>
              <a:pPr/>
              <a:t>15</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r>
              <a:rPr lang="en-US"/>
              <a:t>David</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1FEF003-7C83-4B7F-878A-1F4FBCF98B56}" type="slidenum">
              <a:rPr lang="en-US"/>
              <a:pPr/>
              <a:t>16</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US"/>
              <a:t>David,</a:t>
            </a:r>
          </a:p>
          <a:p>
            <a:endParaRPr lang="en-US"/>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A9E178B-E3EC-49A5-B4FD-9BB366D5955B}" type="slidenum">
              <a:rPr lang="en-US"/>
              <a:pPr/>
              <a:t>2</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r>
              <a:rPr lang="en-US"/>
              <a:t>David</a:t>
            </a:r>
          </a:p>
          <a:p>
            <a:endParaRPr lang="en-US"/>
          </a:p>
          <a:p>
            <a:r>
              <a:rPr lang="en-US"/>
              <a:t>An overview of the agenda.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48B01B0-B402-4F55-BB42-2379075D0751}" type="slidenum">
              <a:rPr lang="en-US"/>
              <a:pPr/>
              <a:t>4</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r>
              <a:rPr lang="en-US"/>
              <a:t>David……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3D33F9D-0522-4C59-BD74-21F2601A882A}" type="slidenum">
              <a:rPr lang="en-US"/>
              <a:pPr/>
              <a:t>5</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a:p>
            <a:r>
              <a:rPr lang="en-US"/>
              <a:t>Demographics</a:t>
            </a:r>
          </a:p>
          <a:p>
            <a:r>
              <a:rPr lang="en-US"/>
              <a:t> – The change in secondary school curriculum meant more younger students</a:t>
            </a:r>
          </a:p>
          <a:p>
            <a:r>
              <a:rPr lang="en-US"/>
              <a:t> -  A more diverse student population </a:t>
            </a:r>
          </a:p>
          <a:p>
            <a:endParaRPr lang="en-US"/>
          </a:p>
          <a:p>
            <a:pPr>
              <a:buFontTx/>
              <a:buChar char="•"/>
            </a:pPr>
            <a:r>
              <a:rPr lang="en-US"/>
              <a:t>Government Funding -   New accountability agreements expected the services </a:t>
            </a:r>
          </a:p>
          <a:p>
            <a:pPr>
              <a:buFontTx/>
              <a:buChar char="•"/>
            </a:pPr>
            <a:r>
              <a:rPr lang="en-US"/>
              <a:t>Parents (Helicopter parents) and students expected the services  -  Paying X dollars = increase in service,  Desire for their students to have access to services that will promote academic success.    </a:t>
            </a:r>
          </a:p>
          <a:p>
            <a:pPr>
              <a:buFontTx/>
              <a:buChar char="•"/>
            </a:pPr>
            <a:r>
              <a:rPr lang="en-US"/>
              <a:t>Academic performance trends – a review of three years of first year grades showed a decrease in academic performance, a trend was emerging </a:t>
            </a:r>
          </a:p>
          <a:p>
            <a:pPr>
              <a:buFontTx/>
              <a:buChar char="•"/>
            </a:pPr>
            <a:r>
              <a:rPr lang="en-US"/>
              <a:t>Limited funding – creative solutions required if we want to enhance the services – needed to find a model</a:t>
            </a:r>
          </a:p>
          <a:p>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74DED58-527F-4905-B83C-FD746D4ED903}" type="slidenum">
              <a:rPr lang="en-US"/>
              <a:pPr/>
              <a:t>6</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r>
              <a:rPr lang="en-US" dirty="0"/>
              <a:t>Gail</a:t>
            </a:r>
          </a:p>
          <a:p>
            <a:endParaRPr lang="en-US" dirty="0"/>
          </a:p>
          <a:p>
            <a:r>
              <a:rPr lang="en-US" dirty="0"/>
              <a:t>Overview of the old model:   There are four different reporting structures!</a:t>
            </a:r>
          </a:p>
          <a:p>
            <a:r>
              <a:rPr lang="en-US" dirty="0"/>
              <a:t>				      It limited the university’s ability to enhance the services.</a:t>
            </a:r>
          </a:p>
          <a:p>
            <a:r>
              <a:rPr lang="en-US" dirty="0"/>
              <a:t>				      Didn’t promote collaboration and synergies of services</a:t>
            </a:r>
          </a:p>
          <a:p>
            <a:r>
              <a:rPr lang="en-US" dirty="0"/>
              <a:t>				      Several services missing.  </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3252CCC-F63F-4D04-A852-6C5727D78E73}" type="slidenum">
              <a:rPr lang="en-US"/>
              <a:pPr/>
              <a:t>7</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r>
              <a:rPr lang="en-US" dirty="0"/>
              <a:t>David,</a:t>
            </a:r>
          </a:p>
          <a:p>
            <a:endParaRPr lang="en-US" dirty="0"/>
          </a:p>
          <a:p>
            <a:r>
              <a:rPr lang="en-US" dirty="0"/>
              <a:t>Determined a common denominator was important… that being services that provide “academic support”  should be grouped together.    We decoupled Study Skills from </a:t>
            </a:r>
            <a:r>
              <a:rPr lang="en-US" dirty="0" err="1"/>
              <a:t>Counselling</a:t>
            </a:r>
            <a:r>
              <a:rPr lang="en-US" dirty="0"/>
              <a:t> Services.  Mathematics was included in order to encourage the development of campus-wide support for students struggling in quantitative courses.   A Central Academic Advising Office created a vehicle to bring the academic advisors together to enhance the services.   </a:t>
            </a:r>
          </a:p>
          <a:p>
            <a:endParaRPr lang="en-US" dirty="0"/>
          </a:p>
          <a:p>
            <a:r>
              <a:rPr lang="en-US" dirty="0"/>
              <a:t>Gail,   </a:t>
            </a:r>
          </a:p>
          <a:p>
            <a:endParaRPr lang="en-US" dirty="0"/>
          </a:p>
          <a:p>
            <a:r>
              <a:rPr lang="en-US" dirty="0"/>
              <a:t>Unique features.  </a:t>
            </a:r>
          </a:p>
          <a:p>
            <a:r>
              <a:rPr lang="en-US" dirty="0"/>
              <a:t>David:  </a:t>
            </a:r>
          </a:p>
          <a:p>
            <a:r>
              <a:rPr lang="en-US" dirty="0"/>
              <a:t>Director of Learning Services reports to the Dean of Students with an accountability dotted line to the VP: Academic. </a:t>
            </a:r>
          </a:p>
          <a:p>
            <a:r>
              <a:rPr lang="en-US" dirty="0"/>
              <a:t>Bridges academics with student services.   The reporting structures encourages the sharing of program development with the academic community and it establishes a vehicle to demonstrate the contributions of services that are delivered outside the classroom.  Member of Academic Services Committee (Librarian, Director of Teaching Support, Director of Laurier International, Director of Information Technology)  and I report once a year to VPAC (Vice President and Deans Committee)VP </a:t>
            </a:r>
          </a:p>
          <a:p>
            <a:endParaRPr lang="en-US" dirty="0"/>
          </a:p>
          <a:p>
            <a:r>
              <a:rPr lang="en-US" dirty="0"/>
              <a:t>Mandate is broader.  The model encourages university-wide programming.  Streamlines the services and maximizes expertise.   It is also minimizes the competing departmental objectives or the silo approach. </a:t>
            </a:r>
          </a:p>
          <a:p>
            <a:endParaRPr lang="en-US" dirty="0"/>
          </a:p>
          <a:p>
            <a:r>
              <a:rPr lang="en-US" dirty="0"/>
              <a:t>Gail    </a:t>
            </a:r>
          </a:p>
          <a:p>
            <a:r>
              <a:rPr lang="en-US" dirty="0"/>
              <a:t>Need a champions.   At Laurier it was the AVP Student Services  and VP Academic embraced the concept</a:t>
            </a:r>
          </a:p>
          <a:p>
            <a:r>
              <a:rPr lang="en-US" dirty="0"/>
              <a:t>Need the senior administration’s support.  At Laurier, President and others were involved in the process</a:t>
            </a:r>
          </a:p>
          <a:p>
            <a:r>
              <a:rPr lang="en-US" dirty="0"/>
              <a:t>Need a senior experienced “academic”  function person to pilot the review.   At Laurier, it was an individual with varied academic experiences</a:t>
            </a:r>
          </a:p>
          <a:p>
            <a:r>
              <a:rPr lang="en-US" dirty="0"/>
              <a:t>Need to involve the students.  At Laurier, invited the Student’s Union to participate in the process.</a:t>
            </a:r>
          </a:p>
          <a:p>
            <a:r>
              <a:rPr lang="en-US" dirty="0"/>
              <a:t>Need to involve the affected departments.  Extremely important….. Be sensitive….. Be Patient…….Lengthy process</a:t>
            </a:r>
          </a:p>
          <a:p>
            <a:r>
              <a:rPr lang="en-US" dirty="0"/>
              <a:t>Need to involve faculty.  Presented to Senate twice.  First to introduce the concept, second to secure their approval of the structure</a:t>
            </a:r>
          </a:p>
          <a:p>
            <a:endParaRPr lang="en-US" dirty="0"/>
          </a:p>
          <a:p>
            <a:endParaRPr lang="en-US" dirty="0"/>
          </a:p>
          <a:p>
            <a:endParaRPr lang="en-US" dirty="0"/>
          </a:p>
          <a:p>
            <a:endParaRPr lang="en-US" dirty="0"/>
          </a:p>
          <a:p>
            <a:r>
              <a:rPr lang="en-US"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1AD1537-4FDE-4C03-859D-447D17985B31}" type="slidenum">
              <a:rPr lang="en-US"/>
              <a:pPr/>
              <a:t>8</a:t>
            </a:fld>
            <a:endParaRPr lang="en-US"/>
          </a:p>
        </p:txBody>
      </p:sp>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r>
              <a:rPr lang="en-US"/>
              <a:t>Gail…..</a:t>
            </a:r>
          </a:p>
          <a:p>
            <a:endParaRPr lang="en-US"/>
          </a:p>
          <a:p>
            <a:r>
              <a:rPr lang="en-US"/>
              <a:t>Self explanatory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2D19C37-B43A-47CC-B661-3BD3B8AE7C26}" type="slidenum">
              <a:rPr lang="en-US"/>
              <a:pPr/>
              <a:t>10</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pPr>
              <a:lnSpc>
                <a:spcPct val="90000"/>
              </a:lnSpc>
            </a:pPr>
            <a:r>
              <a:rPr lang="en-US"/>
              <a:t>David,</a:t>
            </a:r>
          </a:p>
          <a:p>
            <a:pPr>
              <a:lnSpc>
                <a:spcPct val="90000"/>
              </a:lnSpc>
            </a:pPr>
            <a:endParaRPr lang="en-US"/>
          </a:p>
          <a:p>
            <a:pPr>
              <a:lnSpc>
                <a:spcPct val="90000"/>
              </a:lnSpc>
            </a:pPr>
            <a:r>
              <a:rPr lang="en-US"/>
              <a:t>Self explanatory</a:t>
            </a:r>
          </a:p>
          <a:p>
            <a:pPr>
              <a:lnSpc>
                <a:spcPct val="90000"/>
              </a:lnSpc>
            </a:pPr>
            <a:endParaRPr lang="en-US"/>
          </a:p>
          <a:p>
            <a:pPr>
              <a:lnSpc>
                <a:spcPct val="90000"/>
              </a:lnSpc>
            </a:pPr>
            <a:r>
              <a:rPr lang="en-US"/>
              <a:t>NSSE Results:  27% 1</a:t>
            </a:r>
            <a:r>
              <a:rPr lang="en-US" baseline="30000"/>
              <a:t>st</a:t>
            </a:r>
            <a:r>
              <a:rPr lang="en-US"/>
              <a:t> year students reported the quality of academic advising as excellent!</a:t>
            </a:r>
          </a:p>
          <a:p>
            <a:pPr>
              <a:lnSpc>
                <a:spcPct val="90000"/>
              </a:lnSpc>
            </a:pPr>
            <a:r>
              <a:rPr lang="en-US"/>
              <a:t> </a:t>
            </a:r>
          </a:p>
          <a:p>
            <a:pPr>
              <a:lnSpc>
                <a:spcPct val="90000"/>
              </a:lnSpc>
            </a:pPr>
            <a:r>
              <a:rPr lang="en-US"/>
              <a:t>                     versus 19% of senior students reporting quality of advising as excellent</a:t>
            </a:r>
          </a:p>
          <a:p>
            <a:pPr>
              <a:lnSpc>
                <a:spcPct val="90000"/>
              </a:lnSpc>
            </a:pPr>
            <a:r>
              <a:rPr lang="en-US"/>
              <a:t>		    21% was the Ontario average </a:t>
            </a:r>
          </a:p>
          <a:p>
            <a:pPr>
              <a:lnSpc>
                <a:spcPct val="90000"/>
              </a:lnSpc>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D829D68-A871-4FB3-9E29-F517817F78E2}" type="slidenum">
              <a:rPr lang="en-US"/>
              <a:pPr/>
              <a:t>12</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r>
              <a:rPr lang="en-US" dirty="0"/>
              <a:t>Gail</a:t>
            </a:r>
          </a:p>
          <a:p>
            <a:endParaRPr lang="en-US" dirty="0"/>
          </a:p>
          <a:p>
            <a:r>
              <a:rPr lang="en-US" dirty="0"/>
              <a:t>Two very interesting models emerging:</a:t>
            </a:r>
          </a:p>
          <a:p>
            <a:endParaRPr lang="en-US" dirty="0"/>
          </a:p>
          <a:p>
            <a:r>
              <a:rPr lang="en-US" dirty="0"/>
              <a:t>	Faculty interested in working with professional staff (Study skills/Learning </a:t>
            </a:r>
            <a:r>
              <a:rPr lang="en-US" dirty="0" smtClean="0"/>
              <a:t>Strategist</a:t>
            </a:r>
            <a:r>
              <a:rPr lang="en-US" dirty="0"/>
              <a:t>/ Math coordinator/ Writing)</a:t>
            </a:r>
          </a:p>
          <a:p>
            <a:endParaRPr lang="en-US" dirty="0"/>
          </a:p>
          <a:p>
            <a:r>
              <a:rPr lang="en-US" dirty="0"/>
              <a:t>, Partnerships are </a:t>
            </a:r>
          </a:p>
          <a:p>
            <a:endParaRPr lang="en-US" dirty="0"/>
          </a:p>
          <a:p>
            <a:endParaRPr lang="en-US"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66" name="Group 2"/>
          <p:cNvGrpSpPr>
            <a:grpSpLocks/>
          </p:cNvGrpSpPr>
          <p:nvPr/>
        </p:nvGrpSpPr>
        <p:grpSpPr bwMode="auto">
          <a:xfrm>
            <a:off x="0" y="6350"/>
            <a:ext cx="9140825" cy="6851650"/>
            <a:chOff x="0" y="4"/>
            <a:chExt cx="5758" cy="4316"/>
          </a:xfrm>
        </p:grpSpPr>
        <p:grpSp>
          <p:nvGrpSpPr>
            <p:cNvPr id="216067" name="Group 3"/>
            <p:cNvGrpSpPr>
              <a:grpSpLocks/>
            </p:cNvGrpSpPr>
            <p:nvPr/>
          </p:nvGrpSpPr>
          <p:grpSpPr bwMode="auto">
            <a:xfrm>
              <a:off x="0" y="1161"/>
              <a:ext cx="5758" cy="3159"/>
              <a:chOff x="0" y="1161"/>
              <a:chExt cx="5758" cy="3159"/>
            </a:xfrm>
          </p:grpSpPr>
          <p:sp>
            <p:nvSpPr>
              <p:cNvPr id="216068"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16069"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216070"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16071"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16072"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216073" name="Group 9"/>
            <p:cNvGrpSpPr>
              <a:grpSpLocks/>
            </p:cNvGrpSpPr>
            <p:nvPr/>
          </p:nvGrpSpPr>
          <p:grpSpPr bwMode="auto">
            <a:xfrm>
              <a:off x="348" y="4"/>
              <a:ext cx="5410" cy="4316"/>
              <a:chOff x="348" y="4"/>
              <a:chExt cx="5410" cy="4316"/>
            </a:xfrm>
          </p:grpSpPr>
          <p:sp>
            <p:nvSpPr>
              <p:cNvPr id="216074"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16075"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16076"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16077"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16078"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16079"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16080"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21608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216082" name="Rectangle 18"/>
          <p:cNvSpPr>
            <a:spLocks noGrp="1" noChangeArrowheads="1"/>
          </p:cNvSpPr>
          <p:nvPr>
            <p:ph type="dt" sz="quarter" idx="2"/>
          </p:nvPr>
        </p:nvSpPr>
        <p:spPr/>
        <p:txBody>
          <a:bodyPr/>
          <a:lstStyle>
            <a:lvl1pPr>
              <a:defRPr/>
            </a:lvl1pPr>
          </a:lstStyle>
          <a:p>
            <a:endParaRPr lang="en-US"/>
          </a:p>
        </p:txBody>
      </p:sp>
      <p:sp>
        <p:nvSpPr>
          <p:cNvPr id="216083"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216084" name="Rectangle 20"/>
          <p:cNvSpPr>
            <a:spLocks noGrp="1" noChangeArrowheads="1"/>
          </p:cNvSpPr>
          <p:nvPr>
            <p:ph type="sldNum" sz="quarter" idx="4"/>
          </p:nvPr>
        </p:nvSpPr>
        <p:spPr/>
        <p:txBody>
          <a:bodyPr/>
          <a:lstStyle>
            <a:lvl1pPr>
              <a:defRPr/>
            </a:lvl1pPr>
          </a:lstStyle>
          <a:p>
            <a:fld id="{4DF431EC-C734-4C64-9959-6F190927CD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5CFD73-160A-4AA4-8954-C70E916F989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0D758A-627C-4FE0-A3E1-3E7F8F5B65D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9A5B1B52-114B-4A7F-B47A-1B6D72C4488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F12452-546E-4DA4-A155-EE8CB1DA63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551B7-5306-430D-8E9C-D82693309A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45913E-6B3E-4207-BAE3-0F178634CC1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7D79E9-AB8F-4B00-9D62-249FC6E4B26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EC2972C-3131-4CC0-AA3C-9357628409F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EBD82AD-0D03-41D3-B550-A4E11A8142C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8502C3-2473-4A80-9647-FB73D69EB0E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4F35B8-54C2-487C-9965-20DA83F9856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042" name="Group 2"/>
          <p:cNvGrpSpPr>
            <a:grpSpLocks/>
          </p:cNvGrpSpPr>
          <p:nvPr/>
        </p:nvGrpSpPr>
        <p:grpSpPr bwMode="auto">
          <a:xfrm>
            <a:off x="0" y="6350"/>
            <a:ext cx="9140825" cy="6851650"/>
            <a:chOff x="0" y="4"/>
            <a:chExt cx="5758" cy="4316"/>
          </a:xfrm>
        </p:grpSpPr>
        <p:sp>
          <p:nvSpPr>
            <p:cNvPr id="215043"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15044"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215045" name="Group 5"/>
            <p:cNvGrpSpPr>
              <a:grpSpLocks/>
            </p:cNvGrpSpPr>
            <p:nvPr userDrawn="1"/>
          </p:nvGrpSpPr>
          <p:grpSpPr bwMode="auto">
            <a:xfrm>
              <a:off x="0" y="4"/>
              <a:ext cx="5758" cy="4316"/>
              <a:chOff x="0" y="4"/>
              <a:chExt cx="5758" cy="4316"/>
            </a:xfrm>
          </p:grpSpPr>
          <p:sp>
            <p:nvSpPr>
              <p:cNvPr id="215046"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15047"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15048"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15049"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15050"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15051"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15052"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215053"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15054"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15055"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56"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57"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215058"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15059"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EA106D30-8792-4385-8579-2818784F4F5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211389"/>
            <a:ext cx="7086600" cy="1431925"/>
          </a:xfrm>
        </p:spPr>
        <p:txBody>
          <a:bodyPr/>
          <a:lstStyle/>
          <a:p>
            <a:r>
              <a:rPr lang="en-US" sz="4000" dirty="0"/>
              <a:t>Learning Services:  </a:t>
            </a:r>
            <a:br>
              <a:rPr lang="en-US" sz="4000" dirty="0"/>
            </a:br>
            <a:r>
              <a:rPr lang="en-US" sz="4000" dirty="0"/>
              <a:t>A Unique Academic and Student Services Model </a:t>
            </a:r>
          </a:p>
        </p:txBody>
      </p:sp>
      <p:sp>
        <p:nvSpPr>
          <p:cNvPr id="2051" name="Rectangle 3"/>
          <p:cNvSpPr>
            <a:spLocks noGrp="1" noChangeArrowheads="1"/>
          </p:cNvSpPr>
          <p:nvPr>
            <p:ph type="subTitle" idx="1"/>
          </p:nvPr>
        </p:nvSpPr>
        <p:spPr>
          <a:xfrm>
            <a:off x="935038" y="4076700"/>
            <a:ext cx="8316912" cy="1752600"/>
          </a:xfrm>
        </p:spPr>
        <p:txBody>
          <a:bodyPr/>
          <a:lstStyle/>
          <a:p>
            <a:pPr>
              <a:lnSpc>
                <a:spcPct val="80000"/>
              </a:lnSpc>
            </a:pPr>
            <a:r>
              <a:rPr lang="en-US" sz="1800"/>
              <a:t>Promoting Student Learning: Diversity and Student Success</a:t>
            </a:r>
          </a:p>
          <a:p>
            <a:pPr>
              <a:lnSpc>
                <a:spcPct val="80000"/>
              </a:lnSpc>
            </a:pPr>
            <a:r>
              <a:rPr lang="en-US" sz="1800"/>
              <a:t>University of Windsor and Oakland University, May 2009</a:t>
            </a:r>
          </a:p>
          <a:p>
            <a:pPr>
              <a:lnSpc>
                <a:spcPct val="80000"/>
              </a:lnSpc>
            </a:pPr>
            <a:endParaRPr lang="en-US" sz="1800"/>
          </a:p>
          <a:p>
            <a:pPr>
              <a:lnSpc>
                <a:spcPct val="80000"/>
              </a:lnSpc>
            </a:pPr>
            <a:r>
              <a:rPr lang="en-US" sz="1800"/>
              <a:t>David McMurray, AVP Student Services and Dean of Students</a:t>
            </a:r>
          </a:p>
          <a:p>
            <a:pPr>
              <a:lnSpc>
                <a:spcPct val="80000"/>
              </a:lnSpc>
            </a:pPr>
            <a:r>
              <a:rPr lang="en-US" sz="1800"/>
              <a:t>Gail Forsyth, Director of Learning Services </a:t>
            </a:r>
          </a:p>
          <a:p>
            <a:pPr>
              <a:lnSpc>
                <a:spcPct val="80000"/>
              </a:lnSpc>
            </a:pPr>
            <a:r>
              <a:rPr lang="en-US" sz="1800"/>
              <a:t>Wilfrid Laurier University, Waterloo, Ontario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971550" y="333375"/>
            <a:ext cx="8101013" cy="1431925"/>
          </a:xfrm>
        </p:spPr>
        <p:txBody>
          <a:bodyPr/>
          <a:lstStyle/>
          <a:p>
            <a:r>
              <a:rPr lang="en-US" sz="3600" dirty="0" smtClean="0"/>
              <a:t>Benefits </a:t>
            </a:r>
            <a:r>
              <a:rPr lang="en-US" sz="3600" dirty="0"/>
              <a:t>of </a:t>
            </a:r>
            <a:r>
              <a:rPr lang="en-US" sz="3600" dirty="0" smtClean="0"/>
              <a:t>Partnership</a:t>
            </a:r>
            <a:endParaRPr lang="en-US" sz="3600" dirty="0"/>
          </a:p>
        </p:txBody>
      </p:sp>
      <p:sp>
        <p:nvSpPr>
          <p:cNvPr id="225283" name="Rectangle 3"/>
          <p:cNvSpPr>
            <a:spLocks noGrp="1" noChangeArrowheads="1"/>
          </p:cNvSpPr>
          <p:nvPr>
            <p:ph type="body" idx="1"/>
          </p:nvPr>
        </p:nvSpPr>
        <p:spPr>
          <a:xfrm>
            <a:off x="1066800" y="1844675"/>
            <a:ext cx="7537450" cy="5408613"/>
          </a:xfrm>
        </p:spPr>
        <p:txBody>
          <a:bodyPr/>
          <a:lstStyle/>
          <a:p>
            <a:pPr>
              <a:lnSpc>
                <a:spcPct val="90000"/>
              </a:lnSpc>
            </a:pPr>
            <a:r>
              <a:rPr lang="en-US" sz="2400" dirty="0"/>
              <a:t>Academic performance increased (using the services)</a:t>
            </a:r>
          </a:p>
          <a:p>
            <a:pPr lvl="1">
              <a:lnSpc>
                <a:spcPct val="90000"/>
              </a:lnSpc>
            </a:pPr>
            <a:r>
              <a:rPr lang="en-US" sz="2000" dirty="0"/>
              <a:t>Math Support – # of students with a grade of C or better increased from 38% in 2004/05 to 53% in 2007/08</a:t>
            </a:r>
          </a:p>
          <a:p>
            <a:pPr lvl="1">
              <a:lnSpc>
                <a:spcPct val="90000"/>
              </a:lnSpc>
            </a:pPr>
            <a:r>
              <a:rPr lang="en-US" sz="2000" dirty="0"/>
              <a:t>Math Support: – # of students with a F grade decreased from 33% in 2004/05 to 23% in 2007/08</a:t>
            </a:r>
          </a:p>
          <a:p>
            <a:pPr lvl="1">
              <a:lnSpc>
                <a:spcPct val="90000"/>
              </a:lnSpc>
            </a:pPr>
            <a:r>
              <a:rPr lang="en-US" sz="2000" dirty="0"/>
              <a:t>SI Support – 73% of SI participants earned a grade of A, B, or C compared to 64% of non-participants</a:t>
            </a:r>
          </a:p>
          <a:p>
            <a:pPr lvl="1">
              <a:lnSpc>
                <a:spcPct val="90000"/>
              </a:lnSpc>
            </a:pPr>
            <a:r>
              <a:rPr lang="en-US" sz="2000" dirty="0" smtClean="0"/>
              <a:t>SI Support – Overall grade point improvement ranged from 0.5 to 2.0 </a:t>
            </a:r>
          </a:p>
          <a:p>
            <a:pPr lvl="1">
              <a:lnSpc>
                <a:spcPct val="90000"/>
              </a:lnSpc>
            </a:pPr>
            <a:r>
              <a:rPr lang="en-US" sz="2000" dirty="0" smtClean="0"/>
              <a:t>NSSE </a:t>
            </a:r>
            <a:r>
              <a:rPr lang="en-US" sz="2000" dirty="0"/>
              <a:t>Project – Professor reported that quality of critical analysis had improved significantly </a:t>
            </a:r>
          </a:p>
          <a:p>
            <a:pPr lvl="1">
              <a:lnSpc>
                <a:spcPct val="90000"/>
              </a:lnSpc>
              <a:buFontTx/>
              <a:buNone/>
            </a:pPr>
            <a:endParaRPr lang="en-US" sz="2000" dirty="0"/>
          </a:p>
          <a:p>
            <a:pPr lvl="1">
              <a:lnSpc>
                <a:spcPct val="90000"/>
              </a:lnSpc>
              <a:buFontTx/>
              <a:buNone/>
            </a:pPr>
            <a:r>
              <a:rPr lang="en-US" sz="2000" dirty="0"/>
              <a:t> </a:t>
            </a:r>
          </a:p>
          <a:p>
            <a:pPr>
              <a:lnSpc>
                <a:spcPct val="9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282"/>
                                        </p:tgtEl>
                                        <p:attrNameLst>
                                          <p:attrName>style.visibility</p:attrName>
                                        </p:attrNameLst>
                                      </p:cBhvr>
                                      <p:to>
                                        <p:strVal val="visible"/>
                                      </p:to>
                                    </p:set>
                                    <p:animEffect transition="in" filter="fade">
                                      <p:cBhvr>
                                        <p:cTn id="7" dur="2000"/>
                                        <p:tgtEl>
                                          <p:spTgt spid="22528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25283">
                                            <p:txEl>
                                              <p:pRg st="0" end="0"/>
                                            </p:txEl>
                                          </p:spTgt>
                                        </p:tgtEl>
                                        <p:attrNameLst>
                                          <p:attrName>style.visibility</p:attrName>
                                        </p:attrNameLst>
                                      </p:cBhvr>
                                      <p:to>
                                        <p:strVal val="visible"/>
                                      </p:to>
                                    </p:set>
                                    <p:animEffect transition="in" filter="fade">
                                      <p:cBhvr>
                                        <p:cTn id="11" dur="5000"/>
                                        <p:tgtEl>
                                          <p:spTgt spid="22528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5283">
                                            <p:txEl>
                                              <p:pRg st="1" end="1"/>
                                            </p:txEl>
                                          </p:spTgt>
                                        </p:tgtEl>
                                        <p:attrNameLst>
                                          <p:attrName>style.visibility</p:attrName>
                                        </p:attrNameLst>
                                      </p:cBhvr>
                                      <p:to>
                                        <p:strVal val="visible"/>
                                      </p:to>
                                    </p:set>
                                    <p:animEffect transition="in" filter="fade">
                                      <p:cBhvr>
                                        <p:cTn id="14" dur="5000"/>
                                        <p:tgtEl>
                                          <p:spTgt spid="22528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fade">
                                      <p:cBhvr>
                                        <p:cTn id="17" dur="5000"/>
                                        <p:tgtEl>
                                          <p:spTgt spid="22528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5283">
                                            <p:txEl>
                                              <p:pRg st="3" end="3"/>
                                            </p:txEl>
                                          </p:spTgt>
                                        </p:tgtEl>
                                        <p:attrNameLst>
                                          <p:attrName>style.visibility</p:attrName>
                                        </p:attrNameLst>
                                      </p:cBhvr>
                                      <p:to>
                                        <p:strVal val="visible"/>
                                      </p:to>
                                    </p:set>
                                    <p:animEffect transition="in" filter="fade">
                                      <p:cBhvr>
                                        <p:cTn id="20" dur="5000"/>
                                        <p:tgtEl>
                                          <p:spTgt spid="22528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5283">
                                            <p:txEl>
                                              <p:pRg st="4" end="4"/>
                                            </p:txEl>
                                          </p:spTgt>
                                        </p:tgtEl>
                                        <p:attrNameLst>
                                          <p:attrName>style.visibility</p:attrName>
                                        </p:attrNameLst>
                                      </p:cBhvr>
                                      <p:to>
                                        <p:strVal val="visible"/>
                                      </p:to>
                                    </p:set>
                                    <p:animEffect transition="in" filter="fade">
                                      <p:cBhvr>
                                        <p:cTn id="23" dur="5000"/>
                                        <p:tgtEl>
                                          <p:spTgt spid="22528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5283">
                                            <p:txEl>
                                              <p:pRg st="5" end="5"/>
                                            </p:txEl>
                                          </p:spTgt>
                                        </p:tgtEl>
                                        <p:attrNameLst>
                                          <p:attrName>style.visibility</p:attrName>
                                        </p:attrNameLst>
                                      </p:cBhvr>
                                      <p:to>
                                        <p:strVal val="visible"/>
                                      </p:to>
                                    </p:set>
                                    <p:animEffect transition="in" filter="fade">
                                      <p:cBhvr>
                                        <p:cTn id="26" dur="5000"/>
                                        <p:tgtEl>
                                          <p:spTgt spid="22528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25283">
                                            <p:txEl>
                                              <p:pRg st="7" end="7"/>
                                            </p:txEl>
                                          </p:spTgt>
                                        </p:tgtEl>
                                        <p:attrNameLst>
                                          <p:attrName>style.visibility</p:attrName>
                                        </p:attrNameLst>
                                      </p:cBhvr>
                                      <p:to>
                                        <p:strVal val="visible"/>
                                      </p:to>
                                    </p:set>
                                    <p:animEffect transition="in" filter="fade">
                                      <p:cBhvr>
                                        <p:cTn id="29" dur="5000"/>
                                        <p:tgtEl>
                                          <p:spTgt spid="2252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p:bldP spid="22528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04800"/>
            <a:ext cx="7681938" cy="1431925"/>
          </a:xfrm>
        </p:spPr>
        <p:txBody>
          <a:bodyPr/>
          <a:lstStyle/>
          <a:p>
            <a:r>
              <a:rPr lang="en-US" sz="3200" dirty="0" smtClean="0"/>
              <a:t>Pilot (2006):   SI difference .08 GPA</a:t>
            </a:r>
            <a:br>
              <a:rPr lang="en-US" sz="3200" dirty="0" smtClean="0"/>
            </a:br>
            <a:r>
              <a:rPr lang="en-US" sz="3200" dirty="0" smtClean="0"/>
              <a:t>2008/09:         SI difference 1.5 GPA</a:t>
            </a:r>
            <a:endParaRPr lang="en-US" sz="3200" dirty="0"/>
          </a:p>
        </p:txBody>
      </p:sp>
      <p:graphicFrame>
        <p:nvGraphicFramePr>
          <p:cNvPr id="4" name="Content Placeholder 3"/>
          <p:cNvGraphicFramePr>
            <a:graphicFrameLocks noGrp="1"/>
          </p:cNvGraphicFramePr>
          <p:nvPr>
            <p:ph idx="1"/>
          </p:nvPr>
        </p:nvGraphicFramePr>
        <p:xfrm>
          <a:off x="1066800" y="1981200"/>
          <a:ext cx="75438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909638" y="304800"/>
            <a:ext cx="10512425" cy="1431925"/>
          </a:xfrm>
        </p:spPr>
        <p:txBody>
          <a:bodyPr/>
          <a:lstStyle/>
          <a:p>
            <a:r>
              <a:rPr lang="en-US" sz="3600" dirty="0"/>
              <a:t>Benefits of </a:t>
            </a:r>
            <a:r>
              <a:rPr lang="en-US" sz="3600" dirty="0" smtClean="0"/>
              <a:t>Partnership</a:t>
            </a:r>
            <a:endParaRPr lang="en-US" sz="3600" dirty="0"/>
          </a:p>
        </p:txBody>
      </p:sp>
      <p:sp>
        <p:nvSpPr>
          <p:cNvPr id="227331" name="Rectangle 3"/>
          <p:cNvSpPr>
            <a:spLocks noGrp="1" noChangeArrowheads="1"/>
          </p:cNvSpPr>
          <p:nvPr>
            <p:ph type="body" idx="1"/>
          </p:nvPr>
        </p:nvSpPr>
        <p:spPr>
          <a:xfrm>
            <a:off x="928662" y="1928802"/>
            <a:ext cx="7543800" cy="4114800"/>
          </a:xfrm>
        </p:spPr>
        <p:txBody>
          <a:bodyPr/>
          <a:lstStyle/>
          <a:p>
            <a:pPr>
              <a:lnSpc>
                <a:spcPct val="80000"/>
              </a:lnSpc>
            </a:pPr>
            <a:r>
              <a:rPr lang="en-US" sz="2400" dirty="0"/>
              <a:t>Faculty interested in partnerships</a:t>
            </a:r>
          </a:p>
          <a:p>
            <a:pPr lvl="1">
              <a:lnSpc>
                <a:spcPct val="80000"/>
              </a:lnSpc>
            </a:pPr>
            <a:r>
              <a:rPr lang="en-US" sz="2000" dirty="0"/>
              <a:t>Academic mentor programs in Arts, Business, Music and Science</a:t>
            </a:r>
          </a:p>
          <a:p>
            <a:pPr lvl="1">
              <a:lnSpc>
                <a:spcPct val="80000"/>
              </a:lnSpc>
              <a:spcAft>
                <a:spcPct val="15000"/>
              </a:spcAft>
            </a:pPr>
            <a:r>
              <a:rPr lang="en-US" sz="2000" dirty="0"/>
              <a:t>More targeted programming (Music Skills, At-Risk program)</a:t>
            </a:r>
          </a:p>
          <a:p>
            <a:pPr>
              <a:lnSpc>
                <a:spcPct val="80000"/>
              </a:lnSpc>
            </a:pPr>
            <a:r>
              <a:rPr lang="en-US" sz="2400" dirty="0"/>
              <a:t>Faculty and librarians interested in partnerships</a:t>
            </a:r>
          </a:p>
          <a:p>
            <a:pPr lvl="1">
              <a:lnSpc>
                <a:spcPct val="80000"/>
              </a:lnSpc>
              <a:spcAft>
                <a:spcPct val="10000"/>
              </a:spcAft>
            </a:pPr>
            <a:r>
              <a:rPr lang="en-US" sz="2000" dirty="0"/>
              <a:t>HEQCO Research Grant: Information literacy, research and writing project for Women’s Studies course</a:t>
            </a:r>
          </a:p>
          <a:p>
            <a:pPr lvl="1">
              <a:lnSpc>
                <a:spcPct val="80000"/>
              </a:lnSpc>
              <a:spcAft>
                <a:spcPct val="10000"/>
              </a:spcAft>
            </a:pPr>
            <a:r>
              <a:rPr lang="en-US" sz="2000" dirty="0"/>
              <a:t>New Learning and Research Peer Collaborative Program:   Two hours per week for three first-year courses and one second-year course (faculty, librarian and </a:t>
            </a:r>
            <a:r>
              <a:rPr lang="en-US" sz="2000" dirty="0" smtClean="0"/>
              <a:t>learning strategist</a:t>
            </a:r>
            <a:r>
              <a:rPr lang="en-US" sz="2000" dirty="0"/>
              <a:t>, senior student model) </a:t>
            </a:r>
          </a:p>
          <a:p>
            <a:pPr lvl="1">
              <a:lnSpc>
                <a:spcPct val="80000"/>
              </a:lnSpc>
              <a:spcAft>
                <a:spcPct val="10000"/>
              </a:spcAft>
            </a:pPr>
            <a:r>
              <a:rPr lang="en-US" sz="2000" dirty="0"/>
              <a:t>More intentional </a:t>
            </a:r>
            <a:r>
              <a:rPr lang="en-US" sz="2000" dirty="0" smtClean="0"/>
              <a:t>learning models are being considered using the </a:t>
            </a:r>
            <a:r>
              <a:rPr lang="en-US" sz="2000" dirty="0" smtClean="0"/>
              <a:t>collective expertise </a:t>
            </a:r>
            <a:r>
              <a:rPr lang="en-US" sz="2000" dirty="0" smtClean="0"/>
              <a:t>and resources </a:t>
            </a:r>
            <a:endParaRPr lang="en-US" sz="2000" dirty="0"/>
          </a:p>
          <a:p>
            <a:pPr lvl="1">
              <a:lnSpc>
                <a:spcPct val="80000"/>
              </a:lnSpc>
            </a:pPr>
            <a:endParaRPr lang="en-US" sz="2000" dirty="0"/>
          </a:p>
          <a:p>
            <a:pPr lvl="1">
              <a:lnSpc>
                <a:spcPct val="80000"/>
              </a:lnSpc>
              <a:buFontTx/>
              <a:buNone/>
            </a:pPr>
            <a:endParaRPr lang="en-US" sz="2000" dirty="0"/>
          </a:p>
          <a:p>
            <a:pPr>
              <a:lnSpc>
                <a:spcPct val="80000"/>
              </a:lnSpc>
            </a:pPr>
            <a:endParaRPr lang="en-US" sz="2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fade">
                                      <p:cBhvr>
                                        <p:cTn id="7" dur="2000"/>
                                        <p:tgtEl>
                                          <p:spTgt spid="22733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27331">
                                            <p:txEl>
                                              <p:pRg st="0" end="0"/>
                                            </p:txEl>
                                          </p:spTgt>
                                        </p:tgtEl>
                                        <p:attrNameLst>
                                          <p:attrName>style.visibility</p:attrName>
                                        </p:attrNameLst>
                                      </p:cBhvr>
                                      <p:to>
                                        <p:strVal val="visible"/>
                                      </p:to>
                                    </p:set>
                                    <p:animEffect transition="in" filter="fade">
                                      <p:cBhvr>
                                        <p:cTn id="11" dur="5000"/>
                                        <p:tgtEl>
                                          <p:spTgt spid="227331">
                                            <p:txEl>
                                              <p:pRg st="0" end="0"/>
                                            </p:txEl>
                                          </p:spTgt>
                                        </p:tgtEl>
                                      </p:cBhvr>
                                    </p:animEffect>
                                  </p:childTnLst>
                                </p:cTn>
                              </p:par>
                            </p:childTnLst>
                          </p:cTn>
                        </p:par>
                        <p:par>
                          <p:cTn id="12" fill="hold">
                            <p:stCondLst>
                              <p:cond delay="7000"/>
                            </p:stCondLst>
                            <p:childTnLst>
                              <p:par>
                                <p:cTn id="13" presetID="10" presetClass="entr" presetSubtype="0" fill="hold" nodeType="afterEffect">
                                  <p:stCondLst>
                                    <p:cond delay="0"/>
                                  </p:stCondLst>
                                  <p:childTnLst>
                                    <p:set>
                                      <p:cBhvr>
                                        <p:cTn id="14" dur="1" fill="hold">
                                          <p:stCondLst>
                                            <p:cond delay="0"/>
                                          </p:stCondLst>
                                        </p:cTn>
                                        <p:tgtEl>
                                          <p:spTgt spid="227331">
                                            <p:txEl>
                                              <p:pRg st="2" end="2"/>
                                            </p:txEl>
                                          </p:spTgt>
                                        </p:tgtEl>
                                        <p:attrNameLst>
                                          <p:attrName>style.visibility</p:attrName>
                                        </p:attrNameLst>
                                      </p:cBhvr>
                                      <p:to>
                                        <p:strVal val="visible"/>
                                      </p:to>
                                    </p:set>
                                    <p:animEffect transition="in" filter="fade">
                                      <p:cBhvr>
                                        <p:cTn id="15" dur="5000"/>
                                        <p:tgtEl>
                                          <p:spTgt spid="227331">
                                            <p:txEl>
                                              <p:pRg st="2" end="2"/>
                                            </p:txEl>
                                          </p:spTgt>
                                        </p:tgtEl>
                                      </p:cBhvr>
                                    </p:animEffect>
                                  </p:childTnLst>
                                </p:cTn>
                              </p:par>
                            </p:childTnLst>
                          </p:cTn>
                        </p:par>
                        <p:par>
                          <p:cTn id="16" fill="hold">
                            <p:stCondLst>
                              <p:cond delay="12000"/>
                            </p:stCondLst>
                            <p:childTnLst>
                              <p:par>
                                <p:cTn id="17" presetID="10" presetClass="entr" presetSubtype="0" fill="hold" nodeType="afterEffect">
                                  <p:stCondLst>
                                    <p:cond delay="0"/>
                                  </p:stCondLst>
                                  <p:childTnLst>
                                    <p:set>
                                      <p:cBhvr>
                                        <p:cTn id="18" dur="1" fill="hold">
                                          <p:stCondLst>
                                            <p:cond delay="0"/>
                                          </p:stCondLst>
                                        </p:cTn>
                                        <p:tgtEl>
                                          <p:spTgt spid="227331">
                                            <p:txEl>
                                              <p:pRg st="1" end="1"/>
                                            </p:txEl>
                                          </p:spTgt>
                                        </p:tgtEl>
                                        <p:attrNameLst>
                                          <p:attrName>style.visibility</p:attrName>
                                        </p:attrNameLst>
                                      </p:cBhvr>
                                      <p:to>
                                        <p:strVal val="visible"/>
                                      </p:to>
                                    </p:set>
                                    <p:animEffect transition="in" filter="fade">
                                      <p:cBhvr>
                                        <p:cTn id="19" dur="5000"/>
                                        <p:tgtEl>
                                          <p:spTgt spid="227331">
                                            <p:txEl>
                                              <p:pRg st="1" end="1"/>
                                            </p:txEl>
                                          </p:spTgt>
                                        </p:tgtEl>
                                      </p:cBhvr>
                                    </p:animEffect>
                                  </p:childTnLst>
                                </p:cTn>
                              </p:par>
                            </p:childTnLst>
                          </p:cTn>
                        </p:par>
                        <p:par>
                          <p:cTn id="20" fill="hold">
                            <p:stCondLst>
                              <p:cond delay="17000"/>
                            </p:stCondLst>
                            <p:childTnLst>
                              <p:par>
                                <p:cTn id="21" presetID="10" presetClass="entr" presetSubtype="0" fill="hold" nodeType="afterEffect">
                                  <p:stCondLst>
                                    <p:cond delay="0"/>
                                  </p:stCondLst>
                                  <p:childTnLst>
                                    <p:set>
                                      <p:cBhvr>
                                        <p:cTn id="22" dur="1" fill="hold">
                                          <p:stCondLst>
                                            <p:cond delay="0"/>
                                          </p:stCondLst>
                                        </p:cTn>
                                        <p:tgtEl>
                                          <p:spTgt spid="227331">
                                            <p:txEl>
                                              <p:pRg st="3" end="3"/>
                                            </p:txEl>
                                          </p:spTgt>
                                        </p:tgtEl>
                                        <p:attrNameLst>
                                          <p:attrName>style.visibility</p:attrName>
                                        </p:attrNameLst>
                                      </p:cBhvr>
                                      <p:to>
                                        <p:strVal val="visible"/>
                                      </p:to>
                                    </p:set>
                                    <p:animEffect transition="in" filter="fade">
                                      <p:cBhvr>
                                        <p:cTn id="23" dur="5000"/>
                                        <p:tgtEl>
                                          <p:spTgt spid="227331">
                                            <p:txEl>
                                              <p:pRg st="3" end="3"/>
                                            </p:txEl>
                                          </p:spTgt>
                                        </p:tgtEl>
                                      </p:cBhvr>
                                    </p:animEffect>
                                  </p:childTnLst>
                                </p:cTn>
                              </p:par>
                            </p:childTnLst>
                          </p:cTn>
                        </p:par>
                        <p:par>
                          <p:cTn id="24" fill="hold">
                            <p:stCondLst>
                              <p:cond delay="22000"/>
                            </p:stCondLst>
                            <p:childTnLst>
                              <p:par>
                                <p:cTn id="25" presetID="10" presetClass="entr" presetSubtype="0" fill="hold" nodeType="afterEffect">
                                  <p:stCondLst>
                                    <p:cond delay="0"/>
                                  </p:stCondLst>
                                  <p:childTnLst>
                                    <p:set>
                                      <p:cBhvr>
                                        <p:cTn id="26" dur="1" fill="hold">
                                          <p:stCondLst>
                                            <p:cond delay="0"/>
                                          </p:stCondLst>
                                        </p:cTn>
                                        <p:tgtEl>
                                          <p:spTgt spid="227331">
                                            <p:txEl>
                                              <p:pRg st="4" end="4"/>
                                            </p:txEl>
                                          </p:spTgt>
                                        </p:tgtEl>
                                        <p:attrNameLst>
                                          <p:attrName>style.visibility</p:attrName>
                                        </p:attrNameLst>
                                      </p:cBhvr>
                                      <p:to>
                                        <p:strVal val="visible"/>
                                      </p:to>
                                    </p:set>
                                    <p:animEffect transition="in" filter="fade">
                                      <p:cBhvr>
                                        <p:cTn id="27" dur="5000"/>
                                        <p:tgtEl>
                                          <p:spTgt spid="227331">
                                            <p:txEl>
                                              <p:pRg st="4" end="4"/>
                                            </p:txEl>
                                          </p:spTgt>
                                        </p:tgtEl>
                                      </p:cBhvr>
                                    </p:animEffect>
                                  </p:childTnLst>
                                </p:cTn>
                              </p:par>
                            </p:childTnLst>
                          </p:cTn>
                        </p:par>
                        <p:par>
                          <p:cTn id="28" fill="hold">
                            <p:stCondLst>
                              <p:cond delay="27000"/>
                            </p:stCondLst>
                            <p:childTnLst>
                              <p:par>
                                <p:cTn id="29" presetID="10" presetClass="entr" presetSubtype="0" fill="hold" nodeType="afterEffect">
                                  <p:stCondLst>
                                    <p:cond delay="0"/>
                                  </p:stCondLst>
                                  <p:childTnLst>
                                    <p:set>
                                      <p:cBhvr>
                                        <p:cTn id="30" dur="1" fill="hold">
                                          <p:stCondLst>
                                            <p:cond delay="0"/>
                                          </p:stCondLst>
                                        </p:cTn>
                                        <p:tgtEl>
                                          <p:spTgt spid="227331">
                                            <p:txEl>
                                              <p:pRg st="5" end="5"/>
                                            </p:txEl>
                                          </p:spTgt>
                                        </p:tgtEl>
                                        <p:attrNameLst>
                                          <p:attrName>style.visibility</p:attrName>
                                        </p:attrNameLst>
                                      </p:cBhvr>
                                      <p:to>
                                        <p:strVal val="visible"/>
                                      </p:to>
                                    </p:set>
                                    <p:animEffect transition="in" filter="fade">
                                      <p:cBhvr>
                                        <p:cTn id="31" dur="5000"/>
                                        <p:tgtEl>
                                          <p:spTgt spid="227331">
                                            <p:txEl>
                                              <p:pRg st="5" end="5"/>
                                            </p:txEl>
                                          </p:spTgt>
                                        </p:tgtEl>
                                      </p:cBhvr>
                                    </p:animEffect>
                                  </p:childTnLst>
                                </p:cTn>
                              </p:par>
                            </p:childTnLst>
                          </p:cTn>
                        </p:par>
                        <p:par>
                          <p:cTn id="32" fill="hold">
                            <p:stCondLst>
                              <p:cond delay="32000"/>
                            </p:stCondLst>
                            <p:childTnLst>
                              <p:par>
                                <p:cTn id="33" presetID="10" presetClass="entr" presetSubtype="0" fill="hold" nodeType="afterEffect">
                                  <p:stCondLst>
                                    <p:cond delay="0"/>
                                  </p:stCondLst>
                                  <p:childTnLst>
                                    <p:set>
                                      <p:cBhvr>
                                        <p:cTn id="34" dur="1" fill="hold">
                                          <p:stCondLst>
                                            <p:cond delay="0"/>
                                          </p:stCondLst>
                                        </p:cTn>
                                        <p:tgtEl>
                                          <p:spTgt spid="227331">
                                            <p:txEl>
                                              <p:pRg st="6" end="6"/>
                                            </p:txEl>
                                          </p:spTgt>
                                        </p:tgtEl>
                                        <p:attrNameLst>
                                          <p:attrName>style.visibility</p:attrName>
                                        </p:attrNameLst>
                                      </p:cBhvr>
                                      <p:to>
                                        <p:strVal val="visible"/>
                                      </p:to>
                                    </p:set>
                                    <p:animEffect transition="in" filter="fade">
                                      <p:cBhvr>
                                        <p:cTn id="35" dur="5000"/>
                                        <p:tgtEl>
                                          <p:spTgt spid="2273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915988" y="304800"/>
            <a:ext cx="7543800" cy="1431925"/>
          </a:xfrm>
        </p:spPr>
        <p:txBody>
          <a:bodyPr/>
          <a:lstStyle/>
          <a:p>
            <a:r>
              <a:rPr lang="en-US" sz="3600" dirty="0" smtClean="0"/>
              <a:t>Benefits</a:t>
            </a:r>
            <a:r>
              <a:rPr lang="en-US" sz="4000" dirty="0" smtClean="0"/>
              <a:t> of Partnership</a:t>
            </a:r>
            <a:endParaRPr lang="en-US" sz="4000" dirty="0"/>
          </a:p>
        </p:txBody>
      </p:sp>
      <p:sp>
        <p:nvSpPr>
          <p:cNvPr id="268291" name="Rectangle 3"/>
          <p:cNvSpPr>
            <a:spLocks noGrp="1" noChangeArrowheads="1"/>
          </p:cNvSpPr>
          <p:nvPr>
            <p:ph type="body" idx="1"/>
          </p:nvPr>
        </p:nvSpPr>
        <p:spPr>
          <a:xfrm>
            <a:off x="958850" y="1916112"/>
            <a:ext cx="8077200" cy="4941887"/>
          </a:xfrm>
        </p:spPr>
        <p:txBody>
          <a:bodyPr/>
          <a:lstStyle/>
          <a:p>
            <a:pPr>
              <a:lnSpc>
                <a:spcPct val="80000"/>
              </a:lnSpc>
              <a:spcAft>
                <a:spcPct val="20000"/>
              </a:spcAft>
              <a:buNone/>
            </a:pPr>
            <a:r>
              <a:rPr lang="en-US" sz="2000" dirty="0" smtClean="0"/>
              <a:t>New Learning and Research Peer Collaborative Program </a:t>
            </a:r>
            <a:endParaRPr lang="en-US" sz="2000" dirty="0" smtClean="0"/>
          </a:p>
          <a:p>
            <a:pPr>
              <a:lnSpc>
                <a:spcPct val="80000"/>
              </a:lnSpc>
              <a:spcAft>
                <a:spcPct val="20000"/>
              </a:spcAft>
              <a:buNone/>
            </a:pPr>
            <a:endParaRPr lang="en-US" sz="2000" dirty="0" smtClean="0"/>
          </a:p>
          <a:p>
            <a:pPr>
              <a:lnSpc>
                <a:spcPct val="80000"/>
              </a:lnSpc>
              <a:spcAft>
                <a:spcPct val="20000"/>
              </a:spcAft>
              <a:buNone/>
            </a:pPr>
            <a:r>
              <a:rPr lang="en-US" sz="2000" dirty="0" smtClean="0"/>
              <a:t>Five </a:t>
            </a:r>
            <a:r>
              <a:rPr lang="en-US" sz="2000" dirty="0"/>
              <a:t>courses:  </a:t>
            </a:r>
            <a:r>
              <a:rPr lang="en-US" sz="2000" dirty="0" smtClean="0"/>
              <a:t>Film </a:t>
            </a:r>
            <a:r>
              <a:rPr lang="en-US" sz="2000" dirty="0"/>
              <a:t>Studies, Global Studies, Religion &amp; Culture, Philosophy, </a:t>
            </a:r>
            <a:r>
              <a:rPr lang="en-US" sz="2000" dirty="0" smtClean="0"/>
              <a:t>Women’s </a:t>
            </a:r>
            <a:r>
              <a:rPr lang="en-US" sz="2000" dirty="0"/>
              <a:t>Studies </a:t>
            </a:r>
          </a:p>
          <a:p>
            <a:pPr>
              <a:lnSpc>
                <a:spcPct val="80000"/>
              </a:lnSpc>
              <a:spcAft>
                <a:spcPct val="20000"/>
              </a:spcAft>
              <a:buFont typeface="Wingdings" pitchFamily="2" charset="2"/>
              <a:buNone/>
            </a:pPr>
            <a:endParaRPr lang="en-US" sz="2000" dirty="0" smtClean="0"/>
          </a:p>
          <a:p>
            <a:pPr>
              <a:lnSpc>
                <a:spcPct val="80000"/>
              </a:lnSpc>
              <a:spcAft>
                <a:spcPct val="20000"/>
              </a:spcAft>
              <a:buFont typeface="Wingdings" pitchFamily="2" charset="2"/>
              <a:buNone/>
            </a:pPr>
            <a:r>
              <a:rPr lang="en-US" sz="2000" dirty="0" smtClean="0"/>
              <a:t>Learning </a:t>
            </a:r>
            <a:r>
              <a:rPr lang="en-US" sz="2000" dirty="0"/>
              <a:t>Outcomes: </a:t>
            </a:r>
            <a:r>
              <a:rPr lang="en-US" sz="2000" dirty="0" smtClean="0"/>
              <a:t> Students will learn the fundamental academic skills , including how to conduct </a:t>
            </a:r>
            <a:r>
              <a:rPr lang="en-US" sz="2000" dirty="0"/>
              <a:t>and disseminate research, think critically and present a clear and concise written argument  </a:t>
            </a:r>
          </a:p>
          <a:p>
            <a:pPr>
              <a:lnSpc>
                <a:spcPct val="80000"/>
              </a:lnSpc>
              <a:buFont typeface="Wingdings" pitchFamily="2" charset="2"/>
              <a:buNone/>
            </a:pPr>
            <a:endParaRPr lang="en-US" sz="2000" dirty="0" smtClean="0"/>
          </a:p>
          <a:p>
            <a:pPr>
              <a:lnSpc>
                <a:spcPct val="80000"/>
              </a:lnSpc>
              <a:buFont typeface="Wingdings" pitchFamily="2" charset="2"/>
              <a:buNone/>
            </a:pPr>
            <a:r>
              <a:rPr lang="en-US" sz="2000" dirty="0" smtClean="0"/>
              <a:t>Student </a:t>
            </a:r>
            <a:r>
              <a:rPr lang="en-US" sz="2000" dirty="0"/>
              <a:t>Peer Workshops include:   </a:t>
            </a:r>
          </a:p>
          <a:p>
            <a:pPr>
              <a:lnSpc>
                <a:spcPct val="80000"/>
              </a:lnSpc>
            </a:pPr>
            <a:r>
              <a:rPr lang="en-US" sz="2000" dirty="0"/>
              <a:t>Research Organization</a:t>
            </a:r>
          </a:p>
          <a:p>
            <a:pPr>
              <a:lnSpc>
                <a:spcPct val="80000"/>
              </a:lnSpc>
            </a:pPr>
            <a:r>
              <a:rPr lang="en-US" sz="2000" dirty="0"/>
              <a:t>Generating and Narrowing Topics</a:t>
            </a:r>
          </a:p>
          <a:p>
            <a:pPr>
              <a:lnSpc>
                <a:spcPct val="80000"/>
              </a:lnSpc>
            </a:pPr>
            <a:r>
              <a:rPr lang="en-US" sz="2000" dirty="0"/>
              <a:t>Searching for Source Materials</a:t>
            </a:r>
          </a:p>
          <a:p>
            <a:pPr>
              <a:lnSpc>
                <a:spcPct val="80000"/>
              </a:lnSpc>
            </a:pPr>
            <a:r>
              <a:rPr lang="en-US" sz="2000" dirty="0"/>
              <a:t>Evaluating Source Materials</a:t>
            </a:r>
          </a:p>
          <a:p>
            <a:pPr>
              <a:lnSpc>
                <a:spcPct val="80000"/>
              </a:lnSpc>
            </a:pPr>
            <a:r>
              <a:rPr lang="en-US" sz="2000" dirty="0"/>
              <a:t>Generating a Thesis Statement</a:t>
            </a:r>
          </a:p>
          <a:p>
            <a:pPr>
              <a:lnSpc>
                <a:spcPct val="80000"/>
              </a:lnSpc>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Benefits of Partnership</a:t>
            </a:r>
            <a:endParaRPr lang="en-US" sz="3600" dirty="0"/>
          </a:p>
        </p:txBody>
      </p:sp>
      <p:sp>
        <p:nvSpPr>
          <p:cNvPr id="3" name="Content Placeholder 2"/>
          <p:cNvSpPr>
            <a:spLocks noGrp="1"/>
          </p:cNvSpPr>
          <p:nvPr>
            <p:ph idx="1"/>
          </p:nvPr>
        </p:nvSpPr>
        <p:spPr/>
        <p:txBody>
          <a:bodyPr/>
          <a:lstStyle/>
          <a:p>
            <a:r>
              <a:rPr lang="en-US" sz="2400" dirty="0" smtClean="0"/>
              <a:t>Reduced demands on faculty</a:t>
            </a:r>
          </a:p>
          <a:p>
            <a:r>
              <a:rPr lang="en-US" sz="2400" dirty="0" smtClean="0"/>
              <a:t>Structured homework/study sessions</a:t>
            </a:r>
          </a:p>
          <a:p>
            <a:r>
              <a:rPr lang="en-US" sz="2400" dirty="0" smtClean="0"/>
              <a:t>Students learn fundamental academic skills that are linked to a course</a:t>
            </a:r>
          </a:p>
          <a:p>
            <a:r>
              <a:rPr lang="en-US" sz="2400" dirty="0" smtClean="0"/>
              <a:t>Senior students gain valuable leadership skills in an educational environment</a:t>
            </a:r>
          </a:p>
          <a:p>
            <a:r>
              <a:rPr lang="en-US" sz="2400" dirty="0" smtClean="0"/>
              <a:t>More students are academically successful (retention increases)</a:t>
            </a:r>
          </a:p>
          <a:p>
            <a:endParaRPr lang="en-US" dirty="0" smtClean="0"/>
          </a:p>
          <a:p>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900113" y="304800"/>
            <a:ext cx="8569325" cy="1431925"/>
          </a:xfrm>
        </p:spPr>
        <p:txBody>
          <a:bodyPr/>
          <a:lstStyle/>
          <a:p>
            <a:r>
              <a:rPr lang="en-US" sz="4000" dirty="0"/>
              <a:t>Future </a:t>
            </a:r>
            <a:r>
              <a:rPr lang="en-US" sz="3600" dirty="0"/>
              <a:t>Aspirations</a:t>
            </a:r>
          </a:p>
        </p:txBody>
      </p:sp>
      <p:sp>
        <p:nvSpPr>
          <p:cNvPr id="243715" name="Rectangle 3"/>
          <p:cNvSpPr>
            <a:spLocks noGrp="1" noChangeArrowheads="1"/>
          </p:cNvSpPr>
          <p:nvPr>
            <p:ph type="body" idx="1"/>
          </p:nvPr>
        </p:nvSpPr>
        <p:spPr>
          <a:xfrm>
            <a:off x="971550" y="1916113"/>
            <a:ext cx="7543800" cy="4114800"/>
          </a:xfrm>
        </p:spPr>
        <p:txBody>
          <a:bodyPr/>
          <a:lstStyle/>
          <a:p>
            <a:r>
              <a:rPr lang="en-US" sz="2400" dirty="0"/>
              <a:t>More emphasis on assessment </a:t>
            </a:r>
          </a:p>
          <a:p>
            <a:r>
              <a:rPr lang="en-US" sz="2400" dirty="0"/>
              <a:t>More partnerships with faculty and </a:t>
            </a:r>
            <a:r>
              <a:rPr lang="en-US" sz="2400" dirty="0" smtClean="0"/>
              <a:t>librarians and new intervention targeted programs</a:t>
            </a:r>
            <a:endParaRPr lang="en-US" sz="2400" dirty="0"/>
          </a:p>
          <a:p>
            <a:r>
              <a:rPr lang="en-US" sz="2400" dirty="0" smtClean="0"/>
              <a:t>Enhanced educational development programs for TAs </a:t>
            </a:r>
            <a:r>
              <a:rPr lang="en-US" sz="2400" dirty="0"/>
              <a:t>and IAs</a:t>
            </a:r>
          </a:p>
          <a:p>
            <a:pPr>
              <a:spcBef>
                <a:spcPct val="10000"/>
              </a:spcBef>
            </a:pPr>
            <a:r>
              <a:rPr lang="en-US" sz="2400" dirty="0"/>
              <a:t>Building new facilities</a:t>
            </a:r>
            <a:r>
              <a:rPr lang="en-US" dirty="0"/>
              <a:t> </a:t>
            </a:r>
          </a:p>
          <a:p>
            <a:pPr>
              <a:buFont typeface="Wingdings" pitchFamily="2" charset="2"/>
              <a:buNone/>
            </a:pPr>
            <a:endParaRPr lang="en-US" dirty="0"/>
          </a:p>
          <a:p>
            <a:pPr>
              <a:buFont typeface="Wingdings" pitchFamily="2" charset="2"/>
              <a:buNone/>
            </a:pPr>
            <a:endParaRPr lang="en-US" dirty="0"/>
          </a:p>
          <a:p>
            <a:endParaRPr lang="en-US" dirty="0"/>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fade">
                                      <p:cBhvr>
                                        <p:cTn id="7" dur="2000"/>
                                        <p:tgtEl>
                                          <p:spTgt spid="24371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43715">
                                            <p:txEl>
                                              <p:pRg st="0" end="0"/>
                                            </p:txEl>
                                          </p:spTgt>
                                        </p:tgtEl>
                                        <p:attrNameLst>
                                          <p:attrName>style.visibility</p:attrName>
                                        </p:attrNameLst>
                                      </p:cBhvr>
                                      <p:to>
                                        <p:strVal val="visible"/>
                                      </p:to>
                                    </p:set>
                                    <p:animEffect transition="in" filter="fade">
                                      <p:cBhvr>
                                        <p:cTn id="11" dur="5000"/>
                                        <p:tgtEl>
                                          <p:spTgt spid="24371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43715">
                                            <p:txEl>
                                              <p:pRg st="1" end="1"/>
                                            </p:txEl>
                                          </p:spTgt>
                                        </p:tgtEl>
                                        <p:attrNameLst>
                                          <p:attrName>style.visibility</p:attrName>
                                        </p:attrNameLst>
                                      </p:cBhvr>
                                      <p:to>
                                        <p:strVal val="visible"/>
                                      </p:to>
                                    </p:set>
                                    <p:animEffect transition="in" filter="fade">
                                      <p:cBhvr>
                                        <p:cTn id="14" dur="5000"/>
                                        <p:tgtEl>
                                          <p:spTgt spid="243715">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43715">
                                            <p:txEl>
                                              <p:pRg st="2" end="2"/>
                                            </p:txEl>
                                          </p:spTgt>
                                        </p:tgtEl>
                                        <p:attrNameLst>
                                          <p:attrName>style.visibility</p:attrName>
                                        </p:attrNameLst>
                                      </p:cBhvr>
                                      <p:to>
                                        <p:strVal val="visible"/>
                                      </p:to>
                                    </p:set>
                                    <p:animEffect transition="in" filter="fade">
                                      <p:cBhvr>
                                        <p:cTn id="17" dur="5000"/>
                                        <p:tgtEl>
                                          <p:spTgt spid="24371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3715">
                                            <p:txEl>
                                              <p:pRg st="3" end="3"/>
                                            </p:txEl>
                                          </p:spTgt>
                                        </p:tgtEl>
                                        <p:attrNameLst>
                                          <p:attrName>style.visibility</p:attrName>
                                        </p:attrNameLst>
                                      </p:cBhvr>
                                      <p:to>
                                        <p:strVal val="visible"/>
                                      </p:to>
                                    </p:set>
                                    <p:animEffect transition="in" filter="fade">
                                      <p:cBhvr>
                                        <p:cTn id="20" dur="5000"/>
                                        <p:tgtEl>
                                          <p:spTgt spid="243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p:bldP spid="243715"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00113" y="476250"/>
            <a:ext cx="9432925" cy="1512888"/>
          </a:xfrm>
        </p:spPr>
        <p:txBody>
          <a:bodyPr/>
          <a:lstStyle/>
          <a:p>
            <a:r>
              <a:rPr lang="en-US" sz="3600" dirty="0"/>
              <a:t>Closing</a:t>
            </a:r>
            <a:r>
              <a:rPr lang="en-US" sz="4000" dirty="0"/>
              <a:t> Remarks</a:t>
            </a:r>
          </a:p>
        </p:txBody>
      </p:sp>
      <p:sp>
        <p:nvSpPr>
          <p:cNvPr id="3075" name="Rectangle 3"/>
          <p:cNvSpPr>
            <a:spLocks noGrp="1" noChangeArrowheads="1"/>
          </p:cNvSpPr>
          <p:nvPr>
            <p:ph type="body" idx="1"/>
          </p:nvPr>
        </p:nvSpPr>
        <p:spPr>
          <a:xfrm>
            <a:off x="900113" y="1916113"/>
            <a:ext cx="7753350" cy="4114800"/>
          </a:xfrm>
        </p:spPr>
        <p:txBody>
          <a:bodyPr/>
          <a:lstStyle/>
          <a:p>
            <a:endParaRPr lang="en-US" dirty="0"/>
          </a:p>
          <a:p>
            <a:pPr>
              <a:buFont typeface="Wingdings" pitchFamily="2" charset="2"/>
              <a:buNone/>
            </a:pPr>
            <a:r>
              <a:rPr lang="en-US" sz="2800" dirty="0"/>
              <a:t>	We would like to acknowledge the contribution of our colleagues who helped create </a:t>
            </a:r>
            <a:r>
              <a:rPr lang="en-US" sz="2800" dirty="0" smtClean="0"/>
              <a:t>an academic </a:t>
            </a:r>
            <a:r>
              <a:rPr lang="en-US" sz="2800" smtClean="0"/>
              <a:t>support program </a:t>
            </a:r>
            <a:r>
              <a:rPr lang="en-US" sz="2800" dirty="0"/>
              <a:t>that bridges academic and student services.       </a:t>
            </a:r>
          </a:p>
          <a:p>
            <a:pPr>
              <a:buFont typeface="Wingdings" pitchFamily="2" charset="2"/>
              <a:buNone/>
            </a:pPr>
            <a:endParaRPr lang="en-US" sz="2800" dirty="0"/>
          </a:p>
          <a:p>
            <a:pPr>
              <a:buFont typeface="Wingdings" pitchFamily="2" charset="2"/>
              <a:buNone/>
            </a:pPr>
            <a:r>
              <a:rPr 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fade">
                                      <p:cBhvr>
                                        <p:cTn id="11" dur="2000"/>
                                        <p:tgtEl>
                                          <p:spTgt spid="307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3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900113" y="333375"/>
            <a:ext cx="8834437" cy="1431925"/>
          </a:xfrm>
        </p:spPr>
        <p:txBody>
          <a:bodyPr/>
          <a:lstStyle/>
          <a:p>
            <a:r>
              <a:rPr lang="en-US" sz="4000" dirty="0"/>
              <a:t>Expectations for Session</a:t>
            </a:r>
          </a:p>
        </p:txBody>
      </p:sp>
      <p:sp>
        <p:nvSpPr>
          <p:cNvPr id="217091" name="Rectangle 3"/>
          <p:cNvSpPr>
            <a:spLocks noGrp="1" noChangeArrowheads="1"/>
          </p:cNvSpPr>
          <p:nvPr>
            <p:ph type="body" idx="1"/>
          </p:nvPr>
        </p:nvSpPr>
        <p:spPr>
          <a:xfrm>
            <a:off x="1066800" y="2071678"/>
            <a:ext cx="7543800" cy="4024322"/>
          </a:xfrm>
        </p:spPr>
        <p:txBody>
          <a:bodyPr/>
          <a:lstStyle/>
          <a:p>
            <a:r>
              <a:rPr lang="en-US" dirty="0" smtClean="0"/>
              <a:t>Rationale for change</a:t>
            </a:r>
            <a:endParaRPr lang="en-US" dirty="0"/>
          </a:p>
          <a:p>
            <a:r>
              <a:rPr lang="en-US" dirty="0" smtClean="0"/>
              <a:t>Benefits </a:t>
            </a:r>
            <a:r>
              <a:rPr lang="en-US" dirty="0"/>
              <a:t>of </a:t>
            </a:r>
            <a:r>
              <a:rPr lang="en-US" dirty="0" smtClean="0"/>
              <a:t>partnership</a:t>
            </a:r>
          </a:p>
          <a:p>
            <a:r>
              <a:rPr lang="en-US" dirty="0" smtClean="0"/>
              <a:t>Future aspirations</a:t>
            </a:r>
          </a:p>
          <a:p>
            <a:r>
              <a:rPr lang="en-US" dirty="0" smtClean="0"/>
              <a:t>Questions</a:t>
            </a:r>
            <a:endParaRPr lang="en-US" dirty="0"/>
          </a:p>
          <a:p>
            <a:pPr>
              <a:buFont typeface="Wingdings" pitchFamily="2" charset="2"/>
              <a:buNone/>
            </a:pP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fade">
                                      <p:cBhvr>
                                        <p:cTn id="7" dur="2000"/>
                                        <p:tgtEl>
                                          <p:spTgt spid="21709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17091">
                                            <p:txEl>
                                              <p:pRg st="0" end="0"/>
                                            </p:txEl>
                                          </p:spTgt>
                                        </p:tgtEl>
                                        <p:attrNameLst>
                                          <p:attrName>style.visibility</p:attrName>
                                        </p:attrNameLst>
                                      </p:cBhvr>
                                      <p:to>
                                        <p:strVal val="visible"/>
                                      </p:to>
                                    </p:set>
                                    <p:animEffect transition="in" filter="fade">
                                      <p:cBhvr>
                                        <p:cTn id="11" dur="3000"/>
                                        <p:tgtEl>
                                          <p:spTgt spid="217091">
                                            <p:txEl>
                                              <p:pRg st="0" end="0"/>
                                            </p:txEl>
                                          </p:spTgt>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217091">
                                            <p:txEl>
                                              <p:pRg st="1" end="1"/>
                                            </p:txEl>
                                          </p:spTgt>
                                        </p:tgtEl>
                                        <p:attrNameLst>
                                          <p:attrName>style.visibility</p:attrName>
                                        </p:attrNameLst>
                                      </p:cBhvr>
                                      <p:to>
                                        <p:strVal val="visible"/>
                                      </p:to>
                                    </p:set>
                                    <p:animEffect transition="in" filter="fade">
                                      <p:cBhvr>
                                        <p:cTn id="15" dur="3000"/>
                                        <p:tgtEl>
                                          <p:spTgt spid="21709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17091">
                                            <p:txEl>
                                              <p:pRg st="2" end="2"/>
                                            </p:txEl>
                                          </p:spTgt>
                                        </p:tgtEl>
                                        <p:attrNameLst>
                                          <p:attrName>style.visibility</p:attrName>
                                        </p:attrNameLst>
                                      </p:cBhvr>
                                      <p:to>
                                        <p:strVal val="visible"/>
                                      </p:to>
                                    </p:set>
                                    <p:animEffect transition="in" filter="fade">
                                      <p:cBhvr>
                                        <p:cTn id="20" dur="3000"/>
                                        <p:tgtEl>
                                          <p:spTgt spid="21709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7091">
                                            <p:txEl>
                                              <p:pRg st="3" end="3"/>
                                            </p:txEl>
                                          </p:spTgt>
                                        </p:tgtEl>
                                        <p:attrNameLst>
                                          <p:attrName>style.visibility</p:attrName>
                                        </p:attrNameLst>
                                      </p:cBhvr>
                                      <p:to>
                                        <p:strVal val="visible"/>
                                      </p:to>
                                    </p:set>
                                    <p:animEffect transition="in" filter="fade">
                                      <p:cBhvr>
                                        <p:cTn id="25" dur="3000"/>
                                        <p:tgtEl>
                                          <p:spTgt spid="217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P spid="21709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354001"/>
            <a:ext cx="7753376" cy="1431925"/>
          </a:xfrm>
        </p:spPr>
        <p:txBody>
          <a:bodyPr/>
          <a:lstStyle/>
          <a:p>
            <a:r>
              <a:rPr lang="en-US" sz="3600" dirty="0" smtClean="0"/>
              <a:t>Rationale</a:t>
            </a:r>
            <a:endParaRPr lang="en-US" sz="3600" dirty="0"/>
          </a:p>
        </p:txBody>
      </p:sp>
      <p:sp>
        <p:nvSpPr>
          <p:cNvPr id="3" name="Content Placeholder 2"/>
          <p:cNvSpPr>
            <a:spLocks noGrp="1"/>
          </p:cNvSpPr>
          <p:nvPr>
            <p:ph idx="1"/>
          </p:nvPr>
        </p:nvSpPr>
        <p:spPr>
          <a:xfrm>
            <a:off x="857224" y="1857364"/>
            <a:ext cx="7543800" cy="4376758"/>
          </a:xfrm>
        </p:spPr>
        <p:txBody>
          <a:bodyPr/>
          <a:lstStyle/>
          <a:p>
            <a:r>
              <a:rPr lang="en-US" sz="2400" dirty="0" smtClean="0"/>
              <a:t>What types of academic support resources do you have at your institution?</a:t>
            </a:r>
          </a:p>
          <a:p>
            <a:r>
              <a:rPr lang="en-US" sz="2400" dirty="0" smtClean="0"/>
              <a:t>Can you articulate them in a concise manner?</a:t>
            </a:r>
          </a:p>
          <a:p>
            <a:r>
              <a:rPr lang="en-US" sz="2400" dirty="0" smtClean="0"/>
              <a:t>Are they easy for your students to find?</a:t>
            </a:r>
          </a:p>
          <a:p>
            <a:r>
              <a:rPr lang="en-US" sz="2400" dirty="0" smtClean="0"/>
              <a:t>Do you highlight the support to your students?</a:t>
            </a:r>
          </a:p>
          <a:p>
            <a:r>
              <a:rPr lang="en-US" sz="2400" dirty="0" smtClean="0"/>
              <a:t>What resources do you think should be offered and why?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900113" y="304800"/>
            <a:ext cx="7710487" cy="1431925"/>
          </a:xfrm>
        </p:spPr>
        <p:txBody>
          <a:bodyPr/>
          <a:lstStyle/>
          <a:p>
            <a:r>
              <a:rPr lang="en-US" sz="3600" dirty="0" smtClean="0"/>
              <a:t>Rationale</a:t>
            </a:r>
            <a:endParaRPr lang="en-US" sz="3600" dirty="0"/>
          </a:p>
        </p:txBody>
      </p:sp>
      <p:sp>
        <p:nvSpPr>
          <p:cNvPr id="218115" name="Rectangle 3"/>
          <p:cNvSpPr>
            <a:spLocks noGrp="1" noChangeArrowheads="1"/>
          </p:cNvSpPr>
          <p:nvPr>
            <p:ph type="body" idx="1"/>
          </p:nvPr>
        </p:nvSpPr>
        <p:spPr>
          <a:xfrm>
            <a:off x="928662" y="1957408"/>
            <a:ext cx="7537450" cy="4400550"/>
          </a:xfrm>
        </p:spPr>
        <p:txBody>
          <a:bodyPr/>
          <a:lstStyle/>
          <a:p>
            <a:pPr>
              <a:lnSpc>
                <a:spcPct val="80000"/>
              </a:lnSpc>
              <a:spcAft>
                <a:spcPct val="15000"/>
              </a:spcAft>
            </a:pPr>
            <a:r>
              <a:rPr lang="en-US" sz="2000" dirty="0"/>
              <a:t>Varied reporting structures</a:t>
            </a:r>
          </a:p>
          <a:p>
            <a:pPr lvl="1">
              <a:lnSpc>
                <a:spcPct val="80000"/>
              </a:lnSpc>
              <a:spcAft>
                <a:spcPts val="600"/>
              </a:spcAft>
            </a:pPr>
            <a:r>
              <a:rPr lang="en-US" sz="1800" dirty="0"/>
              <a:t>VP Academic, AVP Student Services, Faculties</a:t>
            </a:r>
          </a:p>
          <a:p>
            <a:pPr>
              <a:lnSpc>
                <a:spcPct val="80000"/>
              </a:lnSpc>
              <a:spcAft>
                <a:spcPct val="15000"/>
              </a:spcAft>
            </a:pPr>
            <a:r>
              <a:rPr lang="en-US" sz="2000" dirty="0"/>
              <a:t>Poor academic advising results</a:t>
            </a:r>
          </a:p>
          <a:p>
            <a:pPr lvl="1">
              <a:lnSpc>
                <a:spcPct val="80000"/>
              </a:lnSpc>
              <a:spcAft>
                <a:spcPts val="600"/>
              </a:spcAft>
            </a:pPr>
            <a:r>
              <a:rPr lang="en-US" sz="1800" dirty="0"/>
              <a:t>Globe and Mail, Maclean’s </a:t>
            </a:r>
          </a:p>
          <a:p>
            <a:pPr>
              <a:lnSpc>
                <a:spcPct val="80000"/>
              </a:lnSpc>
              <a:spcAft>
                <a:spcPts val="600"/>
              </a:spcAft>
            </a:pPr>
            <a:r>
              <a:rPr lang="en-US" sz="2000" dirty="0"/>
              <a:t>Crisis response rather than proactive approach</a:t>
            </a:r>
          </a:p>
          <a:p>
            <a:pPr>
              <a:lnSpc>
                <a:spcPct val="80000"/>
              </a:lnSpc>
              <a:spcAft>
                <a:spcPts val="600"/>
              </a:spcAft>
            </a:pPr>
            <a:r>
              <a:rPr lang="en-US" sz="2000" dirty="0"/>
              <a:t>Students unaware of support available</a:t>
            </a:r>
          </a:p>
          <a:p>
            <a:pPr>
              <a:lnSpc>
                <a:spcPct val="80000"/>
              </a:lnSpc>
              <a:spcAft>
                <a:spcPct val="15000"/>
              </a:spcAft>
            </a:pPr>
            <a:r>
              <a:rPr lang="en-US" sz="2000" dirty="0"/>
              <a:t>Ambiguous roles and functions</a:t>
            </a:r>
          </a:p>
          <a:p>
            <a:pPr lvl="1">
              <a:lnSpc>
                <a:spcPct val="80000"/>
              </a:lnSpc>
              <a:spcAft>
                <a:spcPts val="600"/>
              </a:spcAft>
            </a:pPr>
            <a:r>
              <a:rPr lang="en-US" sz="1800" dirty="0"/>
              <a:t>Silos existed </a:t>
            </a:r>
          </a:p>
          <a:p>
            <a:pPr>
              <a:lnSpc>
                <a:spcPct val="80000"/>
              </a:lnSpc>
              <a:spcAft>
                <a:spcPct val="15000"/>
              </a:spcAft>
            </a:pPr>
            <a:r>
              <a:rPr lang="en-US" sz="2000" dirty="0"/>
              <a:t>Services missing</a:t>
            </a:r>
          </a:p>
          <a:p>
            <a:pPr lvl="1">
              <a:lnSpc>
                <a:spcPct val="80000"/>
              </a:lnSpc>
              <a:spcAft>
                <a:spcPts val="600"/>
              </a:spcAft>
            </a:pPr>
            <a:r>
              <a:rPr lang="en-US" sz="1800" dirty="0"/>
              <a:t>No transition and transformative linkages</a:t>
            </a:r>
          </a:p>
          <a:p>
            <a:pPr>
              <a:lnSpc>
                <a:spcPct val="80000"/>
              </a:lnSpc>
              <a:spcAft>
                <a:spcPct val="15000"/>
              </a:spcAft>
            </a:pPr>
            <a:r>
              <a:rPr lang="en-US" sz="2000" dirty="0"/>
              <a:t>An attempt at the learning commons model, but lacked the defined directions</a:t>
            </a:r>
          </a:p>
          <a:p>
            <a:pPr>
              <a:lnSpc>
                <a:spcPct val="80000"/>
              </a:lnSpc>
            </a:pPr>
            <a:endParaRPr lang="en-US" sz="2000" dirty="0"/>
          </a:p>
          <a:p>
            <a:pPr>
              <a:lnSpc>
                <a:spcPct val="8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8114"/>
                                        </p:tgtEl>
                                        <p:attrNameLst>
                                          <p:attrName>style.visibility</p:attrName>
                                        </p:attrNameLst>
                                      </p:cBhvr>
                                      <p:to>
                                        <p:strVal val="visible"/>
                                      </p:to>
                                    </p:set>
                                    <p:animEffect transition="in" filter="fade">
                                      <p:cBhvr>
                                        <p:cTn id="7" dur="2000"/>
                                        <p:tgtEl>
                                          <p:spTgt spid="21811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18115">
                                            <p:txEl>
                                              <p:pRg st="0" end="0"/>
                                            </p:txEl>
                                          </p:spTgt>
                                        </p:tgtEl>
                                        <p:attrNameLst>
                                          <p:attrName>style.visibility</p:attrName>
                                        </p:attrNameLst>
                                      </p:cBhvr>
                                      <p:to>
                                        <p:strVal val="visible"/>
                                      </p:to>
                                    </p:set>
                                    <p:animEffect transition="in" filter="fade">
                                      <p:cBhvr>
                                        <p:cTn id="11" dur="5000"/>
                                        <p:tgtEl>
                                          <p:spTgt spid="21811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18115">
                                            <p:txEl>
                                              <p:pRg st="1" end="1"/>
                                            </p:txEl>
                                          </p:spTgt>
                                        </p:tgtEl>
                                        <p:attrNameLst>
                                          <p:attrName>style.visibility</p:attrName>
                                        </p:attrNameLst>
                                      </p:cBhvr>
                                      <p:to>
                                        <p:strVal val="visible"/>
                                      </p:to>
                                    </p:set>
                                    <p:animEffect transition="in" filter="fade">
                                      <p:cBhvr>
                                        <p:cTn id="14" dur="5000"/>
                                        <p:tgtEl>
                                          <p:spTgt spid="218115">
                                            <p:txEl>
                                              <p:pRg st="1" end="1"/>
                                            </p:txEl>
                                          </p:spTgt>
                                        </p:tgtEl>
                                      </p:cBhvr>
                                    </p:animEffect>
                                  </p:childTnLst>
                                </p:cTn>
                              </p:par>
                            </p:childTnLst>
                          </p:cTn>
                        </p:par>
                        <p:par>
                          <p:cTn id="15" fill="hold">
                            <p:stCondLst>
                              <p:cond delay="7000"/>
                            </p:stCondLst>
                            <p:childTnLst>
                              <p:par>
                                <p:cTn id="16" presetID="10" presetClass="entr" presetSubtype="0" fill="hold" grpId="0" nodeType="afterEffect">
                                  <p:stCondLst>
                                    <p:cond delay="2000"/>
                                  </p:stCondLst>
                                  <p:childTnLst>
                                    <p:set>
                                      <p:cBhvr>
                                        <p:cTn id="17" dur="1" fill="hold">
                                          <p:stCondLst>
                                            <p:cond delay="0"/>
                                          </p:stCondLst>
                                        </p:cTn>
                                        <p:tgtEl>
                                          <p:spTgt spid="218115">
                                            <p:txEl>
                                              <p:pRg st="2" end="2"/>
                                            </p:txEl>
                                          </p:spTgt>
                                        </p:tgtEl>
                                        <p:attrNameLst>
                                          <p:attrName>style.visibility</p:attrName>
                                        </p:attrNameLst>
                                      </p:cBhvr>
                                      <p:to>
                                        <p:strVal val="visible"/>
                                      </p:to>
                                    </p:set>
                                    <p:animEffect transition="in" filter="fade">
                                      <p:cBhvr>
                                        <p:cTn id="18" dur="5000"/>
                                        <p:tgtEl>
                                          <p:spTgt spid="218115">
                                            <p:txEl>
                                              <p:pRg st="2" end="2"/>
                                            </p:txEl>
                                          </p:spTgt>
                                        </p:tgtEl>
                                      </p:cBhvr>
                                    </p:animEffect>
                                  </p:childTnLst>
                                </p:cTn>
                              </p:par>
                              <p:par>
                                <p:cTn id="19" presetID="10" presetClass="entr" presetSubtype="0" fill="hold" grpId="0" nodeType="withEffect">
                                  <p:stCondLst>
                                    <p:cond delay="2000"/>
                                  </p:stCondLst>
                                  <p:childTnLst>
                                    <p:set>
                                      <p:cBhvr>
                                        <p:cTn id="20" dur="1" fill="hold">
                                          <p:stCondLst>
                                            <p:cond delay="0"/>
                                          </p:stCondLst>
                                        </p:cTn>
                                        <p:tgtEl>
                                          <p:spTgt spid="218115">
                                            <p:txEl>
                                              <p:pRg st="3" end="3"/>
                                            </p:txEl>
                                          </p:spTgt>
                                        </p:tgtEl>
                                        <p:attrNameLst>
                                          <p:attrName>style.visibility</p:attrName>
                                        </p:attrNameLst>
                                      </p:cBhvr>
                                      <p:to>
                                        <p:strVal val="visible"/>
                                      </p:to>
                                    </p:set>
                                    <p:animEffect transition="in" filter="fade">
                                      <p:cBhvr>
                                        <p:cTn id="21" dur="5000"/>
                                        <p:tgtEl>
                                          <p:spTgt spid="218115">
                                            <p:txEl>
                                              <p:pRg st="3" end="3"/>
                                            </p:txEl>
                                          </p:spTgt>
                                        </p:tgtEl>
                                      </p:cBhvr>
                                    </p:animEffect>
                                  </p:childTnLst>
                                </p:cTn>
                              </p:par>
                            </p:childTnLst>
                          </p:cTn>
                        </p:par>
                        <p:par>
                          <p:cTn id="22" fill="hold">
                            <p:stCondLst>
                              <p:cond delay="14000"/>
                            </p:stCondLst>
                            <p:childTnLst>
                              <p:par>
                                <p:cTn id="23" presetID="10" presetClass="entr" presetSubtype="0" fill="hold" grpId="0" nodeType="afterEffect">
                                  <p:stCondLst>
                                    <p:cond delay="2000"/>
                                  </p:stCondLst>
                                  <p:childTnLst>
                                    <p:set>
                                      <p:cBhvr>
                                        <p:cTn id="24" dur="1" fill="hold">
                                          <p:stCondLst>
                                            <p:cond delay="0"/>
                                          </p:stCondLst>
                                        </p:cTn>
                                        <p:tgtEl>
                                          <p:spTgt spid="218115">
                                            <p:txEl>
                                              <p:pRg st="4" end="4"/>
                                            </p:txEl>
                                          </p:spTgt>
                                        </p:tgtEl>
                                        <p:attrNameLst>
                                          <p:attrName>style.visibility</p:attrName>
                                        </p:attrNameLst>
                                      </p:cBhvr>
                                      <p:to>
                                        <p:strVal val="visible"/>
                                      </p:to>
                                    </p:set>
                                    <p:animEffect transition="in" filter="fade">
                                      <p:cBhvr>
                                        <p:cTn id="25" dur="5000"/>
                                        <p:tgtEl>
                                          <p:spTgt spid="218115">
                                            <p:txEl>
                                              <p:pRg st="4" end="4"/>
                                            </p:txEl>
                                          </p:spTgt>
                                        </p:tgtEl>
                                      </p:cBhvr>
                                    </p:animEffect>
                                  </p:childTnLst>
                                </p:cTn>
                              </p:par>
                            </p:childTnLst>
                          </p:cTn>
                        </p:par>
                        <p:par>
                          <p:cTn id="26" fill="hold">
                            <p:stCondLst>
                              <p:cond delay="21000"/>
                            </p:stCondLst>
                            <p:childTnLst>
                              <p:par>
                                <p:cTn id="27" presetID="10" presetClass="entr" presetSubtype="0" fill="hold" grpId="0" nodeType="afterEffect">
                                  <p:stCondLst>
                                    <p:cond delay="2000"/>
                                  </p:stCondLst>
                                  <p:childTnLst>
                                    <p:set>
                                      <p:cBhvr>
                                        <p:cTn id="28" dur="1" fill="hold">
                                          <p:stCondLst>
                                            <p:cond delay="0"/>
                                          </p:stCondLst>
                                        </p:cTn>
                                        <p:tgtEl>
                                          <p:spTgt spid="218115">
                                            <p:txEl>
                                              <p:pRg st="5" end="5"/>
                                            </p:txEl>
                                          </p:spTgt>
                                        </p:tgtEl>
                                        <p:attrNameLst>
                                          <p:attrName>style.visibility</p:attrName>
                                        </p:attrNameLst>
                                      </p:cBhvr>
                                      <p:to>
                                        <p:strVal val="visible"/>
                                      </p:to>
                                    </p:set>
                                    <p:animEffect transition="in" filter="fade">
                                      <p:cBhvr>
                                        <p:cTn id="29" dur="5000"/>
                                        <p:tgtEl>
                                          <p:spTgt spid="218115">
                                            <p:txEl>
                                              <p:pRg st="5" end="5"/>
                                            </p:txEl>
                                          </p:spTgt>
                                        </p:tgtEl>
                                      </p:cBhvr>
                                    </p:animEffect>
                                  </p:childTnLst>
                                </p:cTn>
                              </p:par>
                            </p:childTnLst>
                          </p:cTn>
                        </p:par>
                        <p:par>
                          <p:cTn id="30" fill="hold">
                            <p:stCondLst>
                              <p:cond delay="28000"/>
                            </p:stCondLst>
                            <p:childTnLst>
                              <p:par>
                                <p:cTn id="31" presetID="10" presetClass="entr" presetSubtype="0" fill="hold" grpId="0" nodeType="afterEffect">
                                  <p:stCondLst>
                                    <p:cond delay="2000"/>
                                  </p:stCondLst>
                                  <p:childTnLst>
                                    <p:set>
                                      <p:cBhvr>
                                        <p:cTn id="32" dur="1" fill="hold">
                                          <p:stCondLst>
                                            <p:cond delay="0"/>
                                          </p:stCondLst>
                                        </p:cTn>
                                        <p:tgtEl>
                                          <p:spTgt spid="218115">
                                            <p:txEl>
                                              <p:pRg st="6" end="6"/>
                                            </p:txEl>
                                          </p:spTgt>
                                        </p:tgtEl>
                                        <p:attrNameLst>
                                          <p:attrName>style.visibility</p:attrName>
                                        </p:attrNameLst>
                                      </p:cBhvr>
                                      <p:to>
                                        <p:strVal val="visible"/>
                                      </p:to>
                                    </p:set>
                                    <p:animEffect transition="in" filter="fade">
                                      <p:cBhvr>
                                        <p:cTn id="33" dur="5000"/>
                                        <p:tgtEl>
                                          <p:spTgt spid="218115">
                                            <p:txEl>
                                              <p:pRg st="6" end="6"/>
                                            </p:txEl>
                                          </p:spTgt>
                                        </p:tgtEl>
                                      </p:cBhvr>
                                    </p:animEffect>
                                  </p:childTnLst>
                                </p:cTn>
                              </p:par>
                              <p:par>
                                <p:cTn id="34" presetID="10" presetClass="entr" presetSubtype="0" fill="hold" grpId="0" nodeType="withEffect">
                                  <p:stCondLst>
                                    <p:cond delay="2000"/>
                                  </p:stCondLst>
                                  <p:childTnLst>
                                    <p:set>
                                      <p:cBhvr>
                                        <p:cTn id="35" dur="1" fill="hold">
                                          <p:stCondLst>
                                            <p:cond delay="0"/>
                                          </p:stCondLst>
                                        </p:cTn>
                                        <p:tgtEl>
                                          <p:spTgt spid="218115">
                                            <p:txEl>
                                              <p:pRg st="7" end="7"/>
                                            </p:txEl>
                                          </p:spTgt>
                                        </p:tgtEl>
                                        <p:attrNameLst>
                                          <p:attrName>style.visibility</p:attrName>
                                        </p:attrNameLst>
                                      </p:cBhvr>
                                      <p:to>
                                        <p:strVal val="visible"/>
                                      </p:to>
                                    </p:set>
                                    <p:animEffect transition="in" filter="fade">
                                      <p:cBhvr>
                                        <p:cTn id="36" dur="5000"/>
                                        <p:tgtEl>
                                          <p:spTgt spid="218115">
                                            <p:txEl>
                                              <p:pRg st="7" end="7"/>
                                            </p:txEl>
                                          </p:spTgt>
                                        </p:tgtEl>
                                      </p:cBhvr>
                                    </p:animEffect>
                                  </p:childTnLst>
                                </p:cTn>
                              </p:par>
                            </p:childTnLst>
                          </p:cTn>
                        </p:par>
                        <p:par>
                          <p:cTn id="37" fill="hold">
                            <p:stCondLst>
                              <p:cond delay="35000"/>
                            </p:stCondLst>
                            <p:childTnLst>
                              <p:par>
                                <p:cTn id="38" presetID="10" presetClass="entr" presetSubtype="0" fill="hold" grpId="0" nodeType="afterEffect">
                                  <p:stCondLst>
                                    <p:cond delay="2000"/>
                                  </p:stCondLst>
                                  <p:childTnLst>
                                    <p:set>
                                      <p:cBhvr>
                                        <p:cTn id="39" dur="1" fill="hold">
                                          <p:stCondLst>
                                            <p:cond delay="0"/>
                                          </p:stCondLst>
                                        </p:cTn>
                                        <p:tgtEl>
                                          <p:spTgt spid="218115">
                                            <p:txEl>
                                              <p:pRg st="8" end="8"/>
                                            </p:txEl>
                                          </p:spTgt>
                                        </p:tgtEl>
                                        <p:attrNameLst>
                                          <p:attrName>style.visibility</p:attrName>
                                        </p:attrNameLst>
                                      </p:cBhvr>
                                      <p:to>
                                        <p:strVal val="visible"/>
                                      </p:to>
                                    </p:set>
                                    <p:animEffect transition="in" filter="fade">
                                      <p:cBhvr>
                                        <p:cTn id="40" dur="5000"/>
                                        <p:tgtEl>
                                          <p:spTgt spid="218115">
                                            <p:txEl>
                                              <p:pRg st="8" end="8"/>
                                            </p:txEl>
                                          </p:spTgt>
                                        </p:tgtEl>
                                      </p:cBhvr>
                                    </p:animEffect>
                                  </p:childTnLst>
                                </p:cTn>
                              </p:par>
                              <p:par>
                                <p:cTn id="41" presetID="10" presetClass="entr" presetSubtype="0" fill="hold" grpId="0" nodeType="withEffect">
                                  <p:stCondLst>
                                    <p:cond delay="2000"/>
                                  </p:stCondLst>
                                  <p:childTnLst>
                                    <p:set>
                                      <p:cBhvr>
                                        <p:cTn id="42" dur="1" fill="hold">
                                          <p:stCondLst>
                                            <p:cond delay="0"/>
                                          </p:stCondLst>
                                        </p:cTn>
                                        <p:tgtEl>
                                          <p:spTgt spid="218115">
                                            <p:txEl>
                                              <p:pRg st="9" end="9"/>
                                            </p:txEl>
                                          </p:spTgt>
                                        </p:tgtEl>
                                        <p:attrNameLst>
                                          <p:attrName>style.visibility</p:attrName>
                                        </p:attrNameLst>
                                      </p:cBhvr>
                                      <p:to>
                                        <p:strVal val="visible"/>
                                      </p:to>
                                    </p:set>
                                    <p:animEffect transition="in" filter="fade">
                                      <p:cBhvr>
                                        <p:cTn id="43" dur="5000"/>
                                        <p:tgtEl>
                                          <p:spTgt spid="218115">
                                            <p:txEl>
                                              <p:pRg st="9" end="9"/>
                                            </p:txEl>
                                          </p:spTgt>
                                        </p:tgtEl>
                                      </p:cBhvr>
                                    </p:animEffect>
                                  </p:childTnLst>
                                </p:cTn>
                              </p:par>
                            </p:childTnLst>
                          </p:cTn>
                        </p:par>
                        <p:par>
                          <p:cTn id="44" fill="hold">
                            <p:stCondLst>
                              <p:cond delay="42000"/>
                            </p:stCondLst>
                            <p:childTnLst>
                              <p:par>
                                <p:cTn id="45" presetID="10" presetClass="entr" presetSubtype="0" fill="hold" grpId="0" nodeType="afterEffect">
                                  <p:stCondLst>
                                    <p:cond delay="2000"/>
                                  </p:stCondLst>
                                  <p:childTnLst>
                                    <p:set>
                                      <p:cBhvr>
                                        <p:cTn id="46" dur="1" fill="hold">
                                          <p:stCondLst>
                                            <p:cond delay="0"/>
                                          </p:stCondLst>
                                        </p:cTn>
                                        <p:tgtEl>
                                          <p:spTgt spid="218115">
                                            <p:txEl>
                                              <p:pRg st="10" end="10"/>
                                            </p:txEl>
                                          </p:spTgt>
                                        </p:tgtEl>
                                        <p:attrNameLst>
                                          <p:attrName>style.visibility</p:attrName>
                                        </p:attrNameLst>
                                      </p:cBhvr>
                                      <p:to>
                                        <p:strVal val="visible"/>
                                      </p:to>
                                    </p:set>
                                    <p:animEffect transition="in" filter="fade">
                                      <p:cBhvr>
                                        <p:cTn id="47" dur="5000"/>
                                        <p:tgtEl>
                                          <p:spTgt spid="2181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p:bldP spid="21811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900113" y="260350"/>
            <a:ext cx="7710487" cy="1431925"/>
          </a:xfrm>
        </p:spPr>
        <p:txBody>
          <a:bodyPr/>
          <a:lstStyle/>
          <a:p>
            <a:r>
              <a:rPr lang="en-US" sz="3600" dirty="0" smtClean="0"/>
              <a:t>Rationale</a:t>
            </a:r>
            <a:endParaRPr lang="en-US" sz="3600" dirty="0"/>
          </a:p>
        </p:txBody>
      </p:sp>
      <p:sp>
        <p:nvSpPr>
          <p:cNvPr id="223235" name="Rectangle 3"/>
          <p:cNvSpPr>
            <a:spLocks noGrp="1" noChangeArrowheads="1"/>
          </p:cNvSpPr>
          <p:nvPr>
            <p:ph type="body" idx="1"/>
          </p:nvPr>
        </p:nvSpPr>
        <p:spPr>
          <a:xfrm>
            <a:off x="928662" y="1844675"/>
            <a:ext cx="7543800" cy="4114800"/>
          </a:xfrm>
        </p:spPr>
        <p:txBody>
          <a:bodyPr/>
          <a:lstStyle/>
          <a:p>
            <a:pPr>
              <a:lnSpc>
                <a:spcPct val="80000"/>
              </a:lnSpc>
            </a:pPr>
            <a:r>
              <a:rPr lang="en-US" sz="2400" dirty="0"/>
              <a:t>Student enrolment grew 100%</a:t>
            </a:r>
          </a:p>
          <a:p>
            <a:pPr lvl="1">
              <a:lnSpc>
                <a:spcPct val="80000"/>
              </a:lnSpc>
              <a:spcAft>
                <a:spcPct val="15000"/>
              </a:spcAft>
            </a:pPr>
            <a:r>
              <a:rPr lang="en-US" sz="1800" dirty="0"/>
              <a:t>Younger and more diverse student populations</a:t>
            </a:r>
            <a:endParaRPr lang="en-US" sz="2000" dirty="0"/>
          </a:p>
          <a:p>
            <a:pPr>
              <a:lnSpc>
                <a:spcPct val="80000"/>
              </a:lnSpc>
            </a:pPr>
            <a:r>
              <a:rPr lang="en-US" sz="2400" dirty="0"/>
              <a:t>Expectations changed – Parents, students, governments</a:t>
            </a:r>
          </a:p>
          <a:p>
            <a:pPr lvl="1">
              <a:lnSpc>
                <a:spcPct val="80000"/>
              </a:lnSpc>
              <a:spcAft>
                <a:spcPct val="15000"/>
              </a:spcAft>
            </a:pPr>
            <a:r>
              <a:rPr lang="en-US" sz="2000" dirty="0"/>
              <a:t>Accountability agreements</a:t>
            </a:r>
          </a:p>
          <a:p>
            <a:pPr>
              <a:lnSpc>
                <a:spcPct val="80000"/>
              </a:lnSpc>
            </a:pPr>
            <a:r>
              <a:rPr lang="en-US" sz="2400" dirty="0"/>
              <a:t>VP Academic and AVP Student Services Leadership</a:t>
            </a:r>
          </a:p>
          <a:p>
            <a:pPr lvl="1">
              <a:lnSpc>
                <a:spcPct val="80000"/>
              </a:lnSpc>
            </a:pPr>
            <a:r>
              <a:rPr lang="en-US" sz="2000" dirty="0"/>
              <a:t>Infrastructure and partnership opportunities </a:t>
            </a:r>
          </a:p>
          <a:p>
            <a:pPr lvl="1">
              <a:lnSpc>
                <a:spcPct val="80000"/>
              </a:lnSpc>
            </a:pPr>
            <a:r>
              <a:rPr lang="en-US" sz="2000" dirty="0"/>
              <a:t>Recognition to integrate and collaborate</a:t>
            </a:r>
          </a:p>
          <a:p>
            <a:pPr lvl="1">
              <a:lnSpc>
                <a:spcPct val="80000"/>
              </a:lnSpc>
              <a:spcAft>
                <a:spcPct val="15000"/>
              </a:spcAft>
            </a:pPr>
            <a:r>
              <a:rPr lang="en-US" sz="2000" dirty="0"/>
              <a:t>Desire to cross traditional borders</a:t>
            </a:r>
          </a:p>
          <a:p>
            <a:pPr>
              <a:lnSpc>
                <a:spcPct val="80000"/>
              </a:lnSpc>
            </a:pPr>
            <a:r>
              <a:rPr lang="en-US" sz="2400" dirty="0"/>
              <a:t>Academic grade performance</a:t>
            </a:r>
          </a:p>
          <a:p>
            <a:pPr lvl="1">
              <a:lnSpc>
                <a:spcPct val="80000"/>
              </a:lnSpc>
              <a:spcAft>
                <a:spcPct val="15000"/>
              </a:spcAft>
            </a:pPr>
            <a:r>
              <a:rPr lang="en-US" sz="2000" dirty="0"/>
              <a:t>Trends </a:t>
            </a:r>
            <a:r>
              <a:rPr lang="en-US" sz="2000" dirty="0" smtClean="0"/>
              <a:t>emerging</a:t>
            </a:r>
          </a:p>
          <a:p>
            <a:pPr lvl="1">
              <a:lnSpc>
                <a:spcPct val="80000"/>
              </a:lnSpc>
              <a:spcAft>
                <a:spcPct val="15000"/>
              </a:spcAft>
            </a:pPr>
            <a:r>
              <a:rPr lang="en-US" sz="2000" dirty="0" smtClean="0"/>
              <a:t>Increase number of students a deficiency in fundamental academic skills </a:t>
            </a:r>
            <a:endParaRPr lang="en-US" sz="2000" dirty="0"/>
          </a:p>
          <a:p>
            <a:pPr>
              <a:lnSpc>
                <a:spcPct val="80000"/>
              </a:lnSpc>
            </a:pPr>
            <a:r>
              <a:rPr lang="en-US" sz="2400" dirty="0"/>
              <a:t>Limited funding</a:t>
            </a:r>
          </a:p>
          <a:p>
            <a:pPr>
              <a:lnSpc>
                <a:spcPct val="80000"/>
              </a:lnSpc>
            </a:pPr>
            <a:endParaRPr lang="en-US" sz="2400" dirty="0"/>
          </a:p>
          <a:p>
            <a:pPr>
              <a:lnSpc>
                <a:spcPct val="80000"/>
              </a:lnSpc>
            </a:pPr>
            <a:endParaRPr lang="en-US" sz="2400" dirty="0"/>
          </a:p>
          <a:p>
            <a:pPr>
              <a:lnSpc>
                <a:spcPct val="80000"/>
              </a:lnSpc>
            </a:pPr>
            <a:endParaRPr lang="en-US" sz="2400" dirty="0"/>
          </a:p>
          <a:p>
            <a:pPr>
              <a:lnSpc>
                <a:spcPct val="8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3234"/>
                                        </p:tgtEl>
                                        <p:attrNameLst>
                                          <p:attrName>style.visibility</p:attrName>
                                        </p:attrNameLst>
                                      </p:cBhvr>
                                      <p:to>
                                        <p:strVal val="visible"/>
                                      </p:to>
                                    </p:set>
                                    <p:animEffect transition="in" filter="fade">
                                      <p:cBhvr>
                                        <p:cTn id="7" dur="2000"/>
                                        <p:tgtEl>
                                          <p:spTgt spid="22323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23235">
                                            <p:txEl>
                                              <p:pRg st="0" end="0"/>
                                            </p:txEl>
                                          </p:spTgt>
                                        </p:tgtEl>
                                        <p:attrNameLst>
                                          <p:attrName>style.visibility</p:attrName>
                                        </p:attrNameLst>
                                      </p:cBhvr>
                                      <p:to>
                                        <p:strVal val="visible"/>
                                      </p:to>
                                    </p:set>
                                    <p:animEffect transition="in" filter="fade">
                                      <p:cBhvr>
                                        <p:cTn id="11" dur="5000"/>
                                        <p:tgtEl>
                                          <p:spTgt spid="22323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3235">
                                            <p:txEl>
                                              <p:pRg st="1" end="1"/>
                                            </p:txEl>
                                          </p:spTgt>
                                        </p:tgtEl>
                                        <p:attrNameLst>
                                          <p:attrName>style.visibility</p:attrName>
                                        </p:attrNameLst>
                                      </p:cBhvr>
                                      <p:to>
                                        <p:strVal val="visible"/>
                                      </p:to>
                                    </p:set>
                                    <p:animEffect transition="in" filter="fade">
                                      <p:cBhvr>
                                        <p:cTn id="14" dur="5000"/>
                                        <p:tgtEl>
                                          <p:spTgt spid="223235">
                                            <p:txEl>
                                              <p:pRg st="1" end="1"/>
                                            </p:txEl>
                                          </p:spTgt>
                                        </p:tgtEl>
                                      </p:cBhvr>
                                    </p:animEffect>
                                  </p:childTnLst>
                                </p:cTn>
                              </p:par>
                            </p:childTnLst>
                          </p:cTn>
                        </p:par>
                        <p:par>
                          <p:cTn id="15" fill="hold">
                            <p:stCondLst>
                              <p:cond delay="7000"/>
                            </p:stCondLst>
                            <p:childTnLst>
                              <p:par>
                                <p:cTn id="16" presetID="10" presetClass="entr" presetSubtype="0" fill="hold" grpId="0" nodeType="afterEffect">
                                  <p:stCondLst>
                                    <p:cond delay="0"/>
                                  </p:stCondLst>
                                  <p:childTnLst>
                                    <p:set>
                                      <p:cBhvr>
                                        <p:cTn id="17" dur="1" fill="hold">
                                          <p:stCondLst>
                                            <p:cond delay="0"/>
                                          </p:stCondLst>
                                        </p:cTn>
                                        <p:tgtEl>
                                          <p:spTgt spid="223235">
                                            <p:txEl>
                                              <p:pRg st="2" end="2"/>
                                            </p:txEl>
                                          </p:spTgt>
                                        </p:tgtEl>
                                        <p:attrNameLst>
                                          <p:attrName>style.visibility</p:attrName>
                                        </p:attrNameLst>
                                      </p:cBhvr>
                                      <p:to>
                                        <p:strVal val="visible"/>
                                      </p:to>
                                    </p:set>
                                    <p:animEffect transition="in" filter="fade">
                                      <p:cBhvr>
                                        <p:cTn id="18" dur="5000"/>
                                        <p:tgtEl>
                                          <p:spTgt spid="22323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3235">
                                            <p:txEl>
                                              <p:pRg st="3" end="3"/>
                                            </p:txEl>
                                          </p:spTgt>
                                        </p:tgtEl>
                                        <p:attrNameLst>
                                          <p:attrName>style.visibility</p:attrName>
                                        </p:attrNameLst>
                                      </p:cBhvr>
                                      <p:to>
                                        <p:strVal val="visible"/>
                                      </p:to>
                                    </p:set>
                                    <p:animEffect transition="in" filter="fade">
                                      <p:cBhvr>
                                        <p:cTn id="21" dur="5000"/>
                                        <p:tgtEl>
                                          <p:spTgt spid="22323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23235">
                                            <p:txEl>
                                              <p:pRg st="4" end="4"/>
                                            </p:txEl>
                                          </p:spTgt>
                                        </p:tgtEl>
                                        <p:attrNameLst>
                                          <p:attrName>style.visibility</p:attrName>
                                        </p:attrNameLst>
                                      </p:cBhvr>
                                      <p:to>
                                        <p:strVal val="visible"/>
                                      </p:to>
                                    </p:set>
                                    <p:animEffect transition="in" filter="fade">
                                      <p:cBhvr>
                                        <p:cTn id="26" dur="5000"/>
                                        <p:tgtEl>
                                          <p:spTgt spid="223235">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23235">
                                            <p:txEl>
                                              <p:pRg st="5" end="5"/>
                                            </p:txEl>
                                          </p:spTgt>
                                        </p:tgtEl>
                                        <p:attrNameLst>
                                          <p:attrName>style.visibility</p:attrName>
                                        </p:attrNameLst>
                                      </p:cBhvr>
                                      <p:to>
                                        <p:strVal val="visible"/>
                                      </p:to>
                                    </p:set>
                                    <p:animEffect transition="in" filter="fade">
                                      <p:cBhvr>
                                        <p:cTn id="29" dur="5000"/>
                                        <p:tgtEl>
                                          <p:spTgt spid="223235">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3235">
                                            <p:txEl>
                                              <p:pRg st="6" end="6"/>
                                            </p:txEl>
                                          </p:spTgt>
                                        </p:tgtEl>
                                        <p:attrNameLst>
                                          <p:attrName>style.visibility</p:attrName>
                                        </p:attrNameLst>
                                      </p:cBhvr>
                                      <p:to>
                                        <p:strVal val="visible"/>
                                      </p:to>
                                    </p:set>
                                    <p:animEffect transition="in" filter="fade">
                                      <p:cBhvr>
                                        <p:cTn id="32" dur="5000"/>
                                        <p:tgtEl>
                                          <p:spTgt spid="223235">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3235">
                                            <p:txEl>
                                              <p:pRg st="7" end="7"/>
                                            </p:txEl>
                                          </p:spTgt>
                                        </p:tgtEl>
                                        <p:attrNameLst>
                                          <p:attrName>style.visibility</p:attrName>
                                        </p:attrNameLst>
                                      </p:cBhvr>
                                      <p:to>
                                        <p:strVal val="visible"/>
                                      </p:to>
                                    </p:set>
                                    <p:animEffect transition="in" filter="fade">
                                      <p:cBhvr>
                                        <p:cTn id="35" dur="5000"/>
                                        <p:tgtEl>
                                          <p:spTgt spid="22323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3235">
                                            <p:txEl>
                                              <p:pRg st="8" end="8"/>
                                            </p:txEl>
                                          </p:spTgt>
                                        </p:tgtEl>
                                        <p:attrNameLst>
                                          <p:attrName>style.visibility</p:attrName>
                                        </p:attrNameLst>
                                      </p:cBhvr>
                                      <p:to>
                                        <p:strVal val="visible"/>
                                      </p:to>
                                    </p:set>
                                    <p:animEffect transition="in" filter="fade">
                                      <p:cBhvr>
                                        <p:cTn id="40" dur="5000"/>
                                        <p:tgtEl>
                                          <p:spTgt spid="223235">
                                            <p:txEl>
                                              <p:pRg st="8" end="8"/>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3235">
                                            <p:txEl>
                                              <p:pRg st="9" end="9"/>
                                            </p:txEl>
                                          </p:spTgt>
                                        </p:tgtEl>
                                        <p:attrNameLst>
                                          <p:attrName>style.visibility</p:attrName>
                                        </p:attrNameLst>
                                      </p:cBhvr>
                                      <p:to>
                                        <p:strVal val="visible"/>
                                      </p:to>
                                    </p:set>
                                    <p:animEffect transition="in" filter="fade">
                                      <p:cBhvr>
                                        <p:cTn id="43" dur="5000"/>
                                        <p:tgtEl>
                                          <p:spTgt spid="223235">
                                            <p:txEl>
                                              <p:pRg st="9" end="9"/>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3235">
                                            <p:txEl>
                                              <p:pRg st="10" end="10"/>
                                            </p:txEl>
                                          </p:spTgt>
                                        </p:tgtEl>
                                        <p:attrNameLst>
                                          <p:attrName>style.visibility</p:attrName>
                                        </p:attrNameLst>
                                      </p:cBhvr>
                                      <p:to>
                                        <p:strVal val="visible"/>
                                      </p:to>
                                    </p:set>
                                    <p:animEffect transition="in" filter="fade">
                                      <p:cBhvr>
                                        <p:cTn id="46" dur="5000"/>
                                        <p:tgtEl>
                                          <p:spTgt spid="223235">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3235">
                                            <p:txEl>
                                              <p:pRg st="11" end="11"/>
                                            </p:txEl>
                                          </p:spTgt>
                                        </p:tgtEl>
                                        <p:attrNameLst>
                                          <p:attrName>style.visibility</p:attrName>
                                        </p:attrNameLst>
                                      </p:cBhvr>
                                      <p:to>
                                        <p:strVal val="visible"/>
                                      </p:to>
                                    </p:set>
                                    <p:animEffect transition="in" filter="fade">
                                      <p:cBhvr>
                                        <p:cTn id="51" dur="5000"/>
                                        <p:tgtEl>
                                          <p:spTgt spid="2232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900113" y="304800"/>
            <a:ext cx="7710487" cy="1431925"/>
          </a:xfrm>
        </p:spPr>
        <p:txBody>
          <a:bodyPr/>
          <a:lstStyle/>
          <a:p>
            <a:r>
              <a:rPr lang="en-US" sz="3600" dirty="0" smtClean="0"/>
              <a:t>Rationale</a:t>
            </a:r>
            <a:endParaRPr lang="en-US" sz="3600" dirty="0"/>
          </a:p>
        </p:txBody>
      </p:sp>
      <p:sp>
        <p:nvSpPr>
          <p:cNvPr id="239619" name="Rectangle 3"/>
          <p:cNvSpPr>
            <a:spLocks noGrp="1" noChangeArrowheads="1"/>
          </p:cNvSpPr>
          <p:nvPr>
            <p:ph type="body" idx="1"/>
          </p:nvPr>
        </p:nvSpPr>
        <p:spPr>
          <a:xfrm>
            <a:off x="827088" y="1981200"/>
            <a:ext cx="9001125" cy="3608388"/>
          </a:xfrm>
        </p:spPr>
        <p:txBody>
          <a:bodyPr/>
          <a:lstStyle/>
          <a:p>
            <a:pPr>
              <a:buFont typeface="Wingdings" pitchFamily="2" charset="2"/>
              <a:buNone/>
            </a:pPr>
            <a:r>
              <a:rPr lang="en-US" sz="2800"/>
              <a:t>The Old Model </a:t>
            </a:r>
          </a:p>
          <a:p>
            <a:pPr>
              <a:buFontTx/>
              <a:buChar char="•"/>
            </a:pPr>
            <a:r>
              <a:rPr lang="en-US" sz="2600"/>
              <a:t>Accessible Learning Centre – AVP: Student Services</a:t>
            </a:r>
          </a:p>
          <a:p>
            <a:pPr>
              <a:buFontTx/>
              <a:buChar char="•"/>
            </a:pPr>
            <a:r>
              <a:rPr lang="en-US" sz="2800"/>
              <a:t>Central Academic Advising Office – Did not exist</a:t>
            </a:r>
          </a:p>
          <a:p>
            <a:pPr>
              <a:buFontTx/>
              <a:buChar char="•"/>
            </a:pPr>
            <a:r>
              <a:rPr lang="en-US" sz="2800"/>
              <a:t>Math Assistance Centre – Chair of Mathematics</a:t>
            </a:r>
          </a:p>
          <a:p>
            <a:pPr>
              <a:buFontTx/>
              <a:buChar char="•"/>
            </a:pPr>
            <a:r>
              <a:rPr lang="en-US" sz="2800"/>
              <a:t>Study Skills – Director of Counselling</a:t>
            </a:r>
          </a:p>
          <a:p>
            <a:pPr>
              <a:buFontTx/>
              <a:buChar char="•"/>
            </a:pPr>
            <a:r>
              <a:rPr lang="en-US" sz="2800"/>
              <a:t>Supplemental Instruction – Did not exist</a:t>
            </a:r>
          </a:p>
          <a:p>
            <a:pPr>
              <a:buFontTx/>
              <a:buChar char="•"/>
            </a:pPr>
            <a:r>
              <a:rPr lang="en-US" sz="2800"/>
              <a:t>Writing Centre – Director of Academic Projects</a:t>
            </a:r>
          </a:p>
          <a:p>
            <a:pPr>
              <a:buFont typeface="Wingdings" pitchFamily="2" charset="2"/>
              <a:buNone/>
            </a:pPr>
            <a:endParaRPr lang="en-US" sz="2800"/>
          </a:p>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p:txBody>
      </p:sp>
      <p:sp>
        <p:nvSpPr>
          <p:cNvPr id="239644" name="Rectangle 28"/>
          <p:cNvSpPr>
            <a:spLocks noChangeArrowheads="1"/>
          </p:cNvSpPr>
          <p:nvPr/>
        </p:nvSpPr>
        <p:spPr bwMode="auto">
          <a:xfrm>
            <a:off x="900113" y="1460500"/>
            <a:ext cx="8064500" cy="274638"/>
          </a:xfrm>
          <a:prstGeom prst="rect">
            <a:avLst/>
          </a:prstGeom>
          <a:noFill/>
          <a:ln w="9525">
            <a:noFill/>
            <a:miter lim="800000"/>
            <a:headEnd/>
            <a:tailEnd/>
          </a:ln>
          <a:effectLst/>
        </p:spPr>
        <p:txBody>
          <a:bodyPr>
            <a:spAutoFit/>
          </a:bodyPr>
          <a:lstStyle/>
          <a:p>
            <a:pPr eaLnBrk="1" hangingPunct="1">
              <a:spcBef>
                <a:spcPct val="50000"/>
              </a:spcBef>
            </a:pPr>
            <a:endParaRPr lang="en-CA" sz="120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Effect transition="in" filter="fade">
                                      <p:cBhvr>
                                        <p:cTn id="7" dur="2000"/>
                                        <p:tgtEl>
                                          <p:spTgt spid="239619">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animEffect transition="in" filter="fade">
                                      <p:cBhvr>
                                        <p:cTn id="11" dur="2000"/>
                                        <p:tgtEl>
                                          <p:spTgt spid="23961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9619">
                                            <p:txEl>
                                              <p:pRg st="2" end="2"/>
                                            </p:txEl>
                                          </p:spTgt>
                                        </p:tgtEl>
                                        <p:attrNameLst>
                                          <p:attrName>style.visibility</p:attrName>
                                        </p:attrNameLst>
                                      </p:cBhvr>
                                      <p:to>
                                        <p:strVal val="visible"/>
                                      </p:to>
                                    </p:set>
                                    <p:animEffect transition="in" filter="fade">
                                      <p:cBhvr>
                                        <p:cTn id="16" dur="2000"/>
                                        <p:tgtEl>
                                          <p:spTgt spid="2396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39619">
                                            <p:txEl>
                                              <p:pRg st="3" end="3"/>
                                            </p:txEl>
                                          </p:spTgt>
                                        </p:tgtEl>
                                        <p:attrNameLst>
                                          <p:attrName>style.visibility</p:attrName>
                                        </p:attrNameLst>
                                      </p:cBhvr>
                                      <p:to>
                                        <p:strVal val="visible"/>
                                      </p:to>
                                    </p:set>
                                    <p:animEffect transition="in" filter="fade">
                                      <p:cBhvr>
                                        <p:cTn id="21" dur="2000"/>
                                        <p:tgtEl>
                                          <p:spTgt spid="23961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39619">
                                            <p:txEl>
                                              <p:pRg st="4" end="4"/>
                                            </p:txEl>
                                          </p:spTgt>
                                        </p:tgtEl>
                                        <p:attrNameLst>
                                          <p:attrName>style.visibility</p:attrName>
                                        </p:attrNameLst>
                                      </p:cBhvr>
                                      <p:to>
                                        <p:strVal val="visible"/>
                                      </p:to>
                                    </p:set>
                                    <p:animEffect transition="in" filter="fade">
                                      <p:cBhvr>
                                        <p:cTn id="26" dur="2000"/>
                                        <p:tgtEl>
                                          <p:spTgt spid="23961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9619">
                                            <p:txEl>
                                              <p:pRg st="5" end="5"/>
                                            </p:txEl>
                                          </p:spTgt>
                                        </p:tgtEl>
                                        <p:attrNameLst>
                                          <p:attrName>style.visibility</p:attrName>
                                        </p:attrNameLst>
                                      </p:cBhvr>
                                      <p:to>
                                        <p:strVal val="visible"/>
                                      </p:to>
                                    </p:set>
                                    <p:animEffect transition="in" filter="fade">
                                      <p:cBhvr>
                                        <p:cTn id="31" dur="2000"/>
                                        <p:tgtEl>
                                          <p:spTgt spid="239619">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9619">
                                            <p:txEl>
                                              <p:pRg st="6" end="6"/>
                                            </p:txEl>
                                          </p:spTgt>
                                        </p:tgtEl>
                                        <p:attrNameLst>
                                          <p:attrName>style.visibility</p:attrName>
                                        </p:attrNameLst>
                                      </p:cBhvr>
                                      <p:to>
                                        <p:strVal val="visible"/>
                                      </p:to>
                                    </p:set>
                                    <p:animEffect transition="in" filter="fade">
                                      <p:cBhvr>
                                        <p:cTn id="34" dur="2000"/>
                                        <p:tgtEl>
                                          <p:spTgt spid="2396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827088" y="260350"/>
            <a:ext cx="8856662" cy="1431925"/>
          </a:xfrm>
        </p:spPr>
        <p:txBody>
          <a:bodyPr/>
          <a:lstStyle/>
          <a:p>
            <a:r>
              <a:rPr lang="en-US" sz="3600" dirty="0" smtClean="0"/>
              <a:t>The New Model</a:t>
            </a:r>
            <a:endParaRPr lang="en-US" sz="3600" dirty="0"/>
          </a:p>
        </p:txBody>
      </p:sp>
      <p:sp>
        <p:nvSpPr>
          <p:cNvPr id="260100" name="Oval 4"/>
          <p:cNvSpPr>
            <a:spLocks noChangeArrowheads="1"/>
          </p:cNvSpPr>
          <p:nvPr/>
        </p:nvSpPr>
        <p:spPr bwMode="auto">
          <a:xfrm>
            <a:off x="3741738" y="1484313"/>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09" name="Line 13"/>
          <p:cNvSpPr>
            <a:spLocks noChangeShapeType="1"/>
          </p:cNvSpPr>
          <p:nvPr/>
        </p:nvSpPr>
        <p:spPr bwMode="auto">
          <a:xfrm>
            <a:off x="4500563" y="1773238"/>
            <a:ext cx="0" cy="3384550"/>
          </a:xfrm>
          <a:prstGeom prst="line">
            <a:avLst/>
          </a:prstGeom>
          <a:noFill/>
          <a:ln w="38100">
            <a:solidFill>
              <a:schemeClr val="tx1"/>
            </a:solidFill>
            <a:round/>
            <a:headEnd/>
            <a:tailEnd/>
          </a:ln>
          <a:effectLst/>
        </p:spPr>
        <p:txBody>
          <a:bodyPr/>
          <a:lstStyle/>
          <a:p>
            <a:endParaRPr lang="en-US"/>
          </a:p>
        </p:txBody>
      </p:sp>
      <p:sp>
        <p:nvSpPr>
          <p:cNvPr id="260111" name="Line 15"/>
          <p:cNvSpPr>
            <a:spLocks noChangeShapeType="1"/>
          </p:cNvSpPr>
          <p:nvPr/>
        </p:nvSpPr>
        <p:spPr bwMode="auto">
          <a:xfrm flipV="1">
            <a:off x="1116013" y="4919663"/>
            <a:ext cx="6769100" cy="22225"/>
          </a:xfrm>
          <a:prstGeom prst="line">
            <a:avLst/>
          </a:prstGeom>
          <a:noFill/>
          <a:ln w="38100">
            <a:solidFill>
              <a:schemeClr val="tx1"/>
            </a:solidFill>
            <a:round/>
            <a:headEnd/>
            <a:tailEnd/>
          </a:ln>
          <a:effectLst/>
        </p:spPr>
        <p:txBody>
          <a:bodyPr/>
          <a:lstStyle/>
          <a:p>
            <a:endParaRPr lang="en-US"/>
          </a:p>
        </p:txBody>
      </p:sp>
      <p:sp>
        <p:nvSpPr>
          <p:cNvPr id="260115" name="Text Box 19"/>
          <p:cNvSpPr txBox="1">
            <a:spLocks noChangeArrowheads="1"/>
          </p:cNvSpPr>
          <p:nvPr/>
        </p:nvSpPr>
        <p:spPr bwMode="auto">
          <a:xfrm>
            <a:off x="3563938" y="1787525"/>
            <a:ext cx="1873250" cy="274638"/>
          </a:xfrm>
          <a:prstGeom prst="rect">
            <a:avLst/>
          </a:prstGeom>
          <a:noFill/>
          <a:ln w="9525">
            <a:noFill/>
            <a:miter lim="800000"/>
            <a:headEnd/>
            <a:tailEnd/>
          </a:ln>
          <a:effectLst/>
        </p:spPr>
        <p:txBody>
          <a:bodyPr>
            <a:spAutoFit/>
          </a:bodyPr>
          <a:lstStyle/>
          <a:p>
            <a:pPr algn="ctr">
              <a:spcBef>
                <a:spcPct val="50000"/>
              </a:spcBef>
            </a:pPr>
            <a:r>
              <a:rPr lang="en-CA" sz="1200" b="1">
                <a:solidFill>
                  <a:srgbClr val="000066"/>
                </a:solidFill>
              </a:rPr>
              <a:t>President</a:t>
            </a:r>
          </a:p>
        </p:txBody>
      </p:sp>
      <p:sp>
        <p:nvSpPr>
          <p:cNvPr id="260122" name="Oval 26"/>
          <p:cNvSpPr>
            <a:spLocks noChangeArrowheads="1"/>
          </p:cNvSpPr>
          <p:nvPr/>
        </p:nvSpPr>
        <p:spPr bwMode="auto">
          <a:xfrm>
            <a:off x="3741738" y="5157788"/>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23" name="Oval 27"/>
          <p:cNvSpPr>
            <a:spLocks noChangeArrowheads="1"/>
          </p:cNvSpPr>
          <p:nvPr/>
        </p:nvSpPr>
        <p:spPr bwMode="auto">
          <a:xfrm>
            <a:off x="3746500" y="3725863"/>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24" name="Oval 28"/>
          <p:cNvSpPr>
            <a:spLocks noChangeArrowheads="1"/>
          </p:cNvSpPr>
          <p:nvPr/>
        </p:nvSpPr>
        <p:spPr bwMode="auto">
          <a:xfrm>
            <a:off x="323850" y="5197475"/>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25" name="Oval 29"/>
          <p:cNvSpPr>
            <a:spLocks noChangeArrowheads="1"/>
          </p:cNvSpPr>
          <p:nvPr/>
        </p:nvSpPr>
        <p:spPr bwMode="auto">
          <a:xfrm>
            <a:off x="3743325" y="2603500"/>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26" name="Oval 30"/>
          <p:cNvSpPr>
            <a:spLocks noChangeArrowheads="1"/>
          </p:cNvSpPr>
          <p:nvPr/>
        </p:nvSpPr>
        <p:spPr bwMode="auto">
          <a:xfrm>
            <a:off x="5473700" y="5157788"/>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27" name="Oval 31"/>
          <p:cNvSpPr>
            <a:spLocks noChangeArrowheads="1"/>
          </p:cNvSpPr>
          <p:nvPr/>
        </p:nvSpPr>
        <p:spPr bwMode="auto">
          <a:xfrm>
            <a:off x="7164388" y="5180013"/>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28" name="Oval 32"/>
          <p:cNvSpPr>
            <a:spLocks noChangeArrowheads="1"/>
          </p:cNvSpPr>
          <p:nvPr/>
        </p:nvSpPr>
        <p:spPr bwMode="auto">
          <a:xfrm>
            <a:off x="2035175" y="5197475"/>
            <a:ext cx="1511300" cy="936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60135" name="Text Box 39"/>
          <p:cNvSpPr txBox="1">
            <a:spLocks noChangeArrowheads="1"/>
          </p:cNvSpPr>
          <p:nvPr/>
        </p:nvSpPr>
        <p:spPr bwMode="auto">
          <a:xfrm>
            <a:off x="3794125" y="2781300"/>
            <a:ext cx="1439863" cy="639763"/>
          </a:xfrm>
          <a:prstGeom prst="rect">
            <a:avLst/>
          </a:prstGeom>
          <a:noFill/>
          <a:ln w="9525">
            <a:noFill/>
            <a:miter lim="800000"/>
            <a:headEnd/>
            <a:tailEnd/>
          </a:ln>
          <a:effectLst/>
        </p:spPr>
        <p:txBody>
          <a:bodyPr>
            <a:spAutoFit/>
          </a:bodyPr>
          <a:lstStyle/>
          <a:p>
            <a:pPr algn="ctr">
              <a:spcBef>
                <a:spcPct val="50000"/>
              </a:spcBef>
            </a:pPr>
            <a:r>
              <a:rPr lang="en-CA" sz="1200" b="1">
                <a:solidFill>
                  <a:srgbClr val="000066"/>
                </a:solidFill>
              </a:rPr>
              <a:t>AVP Student Services &amp; Dean of Students</a:t>
            </a:r>
          </a:p>
        </p:txBody>
      </p:sp>
      <p:sp>
        <p:nvSpPr>
          <p:cNvPr id="260136" name="Text Box 40"/>
          <p:cNvSpPr txBox="1">
            <a:spLocks noChangeArrowheads="1"/>
          </p:cNvSpPr>
          <p:nvPr/>
        </p:nvSpPr>
        <p:spPr bwMode="auto">
          <a:xfrm>
            <a:off x="3602038" y="3941763"/>
            <a:ext cx="1800225" cy="457200"/>
          </a:xfrm>
          <a:prstGeom prst="rect">
            <a:avLst/>
          </a:prstGeom>
          <a:noFill/>
          <a:ln w="9525">
            <a:noFill/>
            <a:miter lim="800000"/>
            <a:headEnd/>
            <a:tailEnd/>
          </a:ln>
          <a:effectLst/>
        </p:spPr>
        <p:txBody>
          <a:bodyPr>
            <a:spAutoFit/>
          </a:bodyPr>
          <a:lstStyle/>
          <a:p>
            <a:pPr algn="ctr"/>
            <a:r>
              <a:rPr lang="en-CA" sz="1200" b="1">
                <a:solidFill>
                  <a:srgbClr val="000066"/>
                </a:solidFill>
              </a:rPr>
              <a:t>Director:</a:t>
            </a:r>
          </a:p>
          <a:p>
            <a:pPr algn="ctr"/>
            <a:r>
              <a:rPr lang="en-CA" sz="1200" b="1">
                <a:solidFill>
                  <a:srgbClr val="000066"/>
                </a:solidFill>
              </a:rPr>
              <a:t> Learning Services</a:t>
            </a:r>
          </a:p>
        </p:txBody>
      </p:sp>
      <p:sp>
        <p:nvSpPr>
          <p:cNvPr id="260140" name="Text Box 44"/>
          <p:cNvSpPr txBox="1">
            <a:spLocks noChangeArrowheads="1"/>
          </p:cNvSpPr>
          <p:nvPr/>
        </p:nvSpPr>
        <p:spPr bwMode="auto">
          <a:xfrm>
            <a:off x="395288" y="5446713"/>
            <a:ext cx="1408112" cy="457200"/>
          </a:xfrm>
          <a:prstGeom prst="rect">
            <a:avLst/>
          </a:prstGeom>
          <a:noFill/>
          <a:ln w="9525">
            <a:noFill/>
            <a:miter lim="800000"/>
            <a:headEnd/>
            <a:tailEnd/>
          </a:ln>
          <a:effectLst/>
        </p:spPr>
        <p:txBody>
          <a:bodyPr wrap="none">
            <a:spAutoFit/>
          </a:bodyPr>
          <a:lstStyle/>
          <a:p>
            <a:pPr algn="ctr"/>
            <a:r>
              <a:rPr lang="en-CA" sz="1200" b="1">
                <a:solidFill>
                  <a:srgbClr val="000066"/>
                </a:solidFill>
              </a:rPr>
              <a:t>Accessible </a:t>
            </a:r>
            <a:br>
              <a:rPr lang="en-CA" sz="1200" b="1">
                <a:solidFill>
                  <a:srgbClr val="000066"/>
                </a:solidFill>
              </a:rPr>
            </a:br>
            <a:r>
              <a:rPr lang="en-CA" sz="1200" b="1">
                <a:solidFill>
                  <a:srgbClr val="000066"/>
                </a:solidFill>
              </a:rPr>
              <a:t>Learning Centre</a:t>
            </a:r>
          </a:p>
        </p:txBody>
      </p:sp>
      <p:sp>
        <p:nvSpPr>
          <p:cNvPr id="260142" name="Text Box 46"/>
          <p:cNvSpPr txBox="1">
            <a:spLocks noChangeArrowheads="1"/>
          </p:cNvSpPr>
          <p:nvPr/>
        </p:nvSpPr>
        <p:spPr bwMode="auto">
          <a:xfrm>
            <a:off x="1895475" y="5454650"/>
            <a:ext cx="1820863" cy="639763"/>
          </a:xfrm>
          <a:prstGeom prst="rect">
            <a:avLst/>
          </a:prstGeom>
          <a:noFill/>
          <a:ln w="9525">
            <a:noFill/>
            <a:miter lim="800000"/>
            <a:headEnd/>
            <a:tailEnd/>
          </a:ln>
          <a:effectLst/>
        </p:spPr>
        <p:txBody>
          <a:bodyPr>
            <a:spAutoFit/>
          </a:bodyPr>
          <a:lstStyle/>
          <a:p>
            <a:pPr algn="ctr">
              <a:spcBef>
                <a:spcPct val="50000"/>
              </a:spcBef>
            </a:pPr>
            <a:r>
              <a:rPr lang="en-CA" sz="1200" b="1">
                <a:solidFill>
                  <a:srgbClr val="000066"/>
                </a:solidFill>
              </a:rPr>
              <a:t>Central Academic Advising Office</a:t>
            </a:r>
          </a:p>
          <a:p>
            <a:endParaRPr lang="en-CA" sz="1200"/>
          </a:p>
        </p:txBody>
      </p:sp>
      <p:sp>
        <p:nvSpPr>
          <p:cNvPr id="260143" name="Text Box 47"/>
          <p:cNvSpPr txBox="1">
            <a:spLocks noChangeArrowheads="1"/>
          </p:cNvSpPr>
          <p:nvPr/>
        </p:nvSpPr>
        <p:spPr bwMode="auto">
          <a:xfrm>
            <a:off x="3708400" y="5326063"/>
            <a:ext cx="1531938" cy="822325"/>
          </a:xfrm>
          <a:prstGeom prst="rect">
            <a:avLst/>
          </a:prstGeom>
          <a:noFill/>
          <a:ln w="9525">
            <a:noFill/>
            <a:miter lim="800000"/>
            <a:headEnd/>
            <a:tailEnd/>
          </a:ln>
          <a:effectLst/>
        </p:spPr>
        <p:txBody>
          <a:bodyPr>
            <a:spAutoFit/>
          </a:bodyPr>
          <a:lstStyle/>
          <a:p>
            <a:pPr algn="ctr">
              <a:spcBef>
                <a:spcPct val="50000"/>
              </a:spcBef>
            </a:pPr>
            <a:r>
              <a:rPr lang="en-CA" sz="1200" b="1">
                <a:solidFill>
                  <a:srgbClr val="000066"/>
                </a:solidFill>
              </a:rPr>
              <a:t>Mathematics Assistance Centre</a:t>
            </a:r>
          </a:p>
          <a:p>
            <a:pPr algn="ctr"/>
            <a:endParaRPr lang="en-CA" sz="1200"/>
          </a:p>
        </p:txBody>
      </p:sp>
      <p:sp>
        <p:nvSpPr>
          <p:cNvPr id="260144" name="Text Box 48"/>
          <p:cNvSpPr txBox="1">
            <a:spLocks noChangeArrowheads="1"/>
          </p:cNvSpPr>
          <p:nvPr/>
        </p:nvSpPr>
        <p:spPr bwMode="auto">
          <a:xfrm>
            <a:off x="5292725" y="5259388"/>
            <a:ext cx="1851025" cy="1004887"/>
          </a:xfrm>
          <a:prstGeom prst="rect">
            <a:avLst/>
          </a:prstGeom>
          <a:noFill/>
          <a:ln w="9525">
            <a:noFill/>
            <a:miter lim="800000"/>
            <a:headEnd/>
            <a:tailEnd/>
          </a:ln>
          <a:effectLst/>
        </p:spPr>
        <p:txBody>
          <a:bodyPr>
            <a:spAutoFit/>
          </a:bodyPr>
          <a:lstStyle/>
          <a:p>
            <a:pPr algn="ctr">
              <a:spcBef>
                <a:spcPct val="50000"/>
              </a:spcBef>
            </a:pPr>
            <a:r>
              <a:rPr lang="en-CA" sz="1200" b="1">
                <a:solidFill>
                  <a:srgbClr val="000066"/>
                </a:solidFill>
              </a:rPr>
              <a:t>Study Skills &amp; Supplemental Instruction</a:t>
            </a:r>
            <a:br>
              <a:rPr lang="en-CA" sz="1200" b="1">
                <a:solidFill>
                  <a:srgbClr val="000066"/>
                </a:solidFill>
              </a:rPr>
            </a:br>
            <a:r>
              <a:rPr lang="en-CA" sz="1200" b="1">
                <a:solidFill>
                  <a:srgbClr val="000066"/>
                </a:solidFill>
              </a:rPr>
              <a:t> Centre</a:t>
            </a:r>
          </a:p>
          <a:p>
            <a:pPr algn="ctr"/>
            <a:endParaRPr lang="en-CA" sz="1200"/>
          </a:p>
        </p:txBody>
      </p:sp>
      <p:sp>
        <p:nvSpPr>
          <p:cNvPr id="260145" name="Text Box 49"/>
          <p:cNvSpPr txBox="1">
            <a:spLocks noChangeArrowheads="1"/>
          </p:cNvSpPr>
          <p:nvPr/>
        </p:nvSpPr>
        <p:spPr bwMode="auto">
          <a:xfrm>
            <a:off x="7423150" y="5416550"/>
            <a:ext cx="955675" cy="639763"/>
          </a:xfrm>
          <a:prstGeom prst="rect">
            <a:avLst/>
          </a:prstGeom>
          <a:noFill/>
          <a:ln w="9525">
            <a:noFill/>
            <a:miter lim="800000"/>
            <a:headEnd/>
            <a:tailEnd/>
          </a:ln>
          <a:effectLst/>
        </p:spPr>
        <p:txBody>
          <a:bodyPr>
            <a:spAutoFit/>
          </a:bodyPr>
          <a:lstStyle/>
          <a:p>
            <a:pPr algn="ctr">
              <a:spcBef>
                <a:spcPct val="50000"/>
              </a:spcBef>
            </a:pPr>
            <a:r>
              <a:rPr lang="en-CA" sz="1200" b="1">
                <a:solidFill>
                  <a:srgbClr val="000066"/>
                </a:solidFill>
              </a:rPr>
              <a:t>Writing Centre</a:t>
            </a:r>
          </a:p>
          <a:p>
            <a:pPr algn="ctr"/>
            <a:endParaRPr lang="en-CA" sz="1200"/>
          </a:p>
        </p:txBody>
      </p:sp>
      <p:sp>
        <p:nvSpPr>
          <p:cNvPr id="260148" name="Line 52"/>
          <p:cNvSpPr>
            <a:spLocks noChangeShapeType="1"/>
          </p:cNvSpPr>
          <p:nvPr/>
        </p:nvSpPr>
        <p:spPr bwMode="auto">
          <a:xfrm>
            <a:off x="1116013" y="4922838"/>
            <a:ext cx="0" cy="287337"/>
          </a:xfrm>
          <a:prstGeom prst="line">
            <a:avLst/>
          </a:prstGeom>
          <a:noFill/>
          <a:ln w="38100">
            <a:solidFill>
              <a:schemeClr val="tx1"/>
            </a:solidFill>
            <a:round/>
            <a:headEnd/>
            <a:tailEnd/>
          </a:ln>
          <a:effectLst/>
        </p:spPr>
        <p:txBody>
          <a:bodyPr/>
          <a:lstStyle/>
          <a:p>
            <a:endParaRPr lang="en-US"/>
          </a:p>
        </p:txBody>
      </p:sp>
      <p:sp>
        <p:nvSpPr>
          <p:cNvPr id="260149" name="Line 53"/>
          <p:cNvSpPr>
            <a:spLocks noChangeShapeType="1"/>
          </p:cNvSpPr>
          <p:nvPr/>
        </p:nvSpPr>
        <p:spPr bwMode="auto">
          <a:xfrm>
            <a:off x="2798763" y="4941888"/>
            <a:ext cx="0" cy="287337"/>
          </a:xfrm>
          <a:prstGeom prst="line">
            <a:avLst/>
          </a:prstGeom>
          <a:noFill/>
          <a:ln w="38100">
            <a:solidFill>
              <a:schemeClr val="tx1"/>
            </a:solidFill>
            <a:round/>
            <a:headEnd/>
            <a:tailEnd/>
          </a:ln>
          <a:effectLst/>
        </p:spPr>
        <p:txBody>
          <a:bodyPr/>
          <a:lstStyle/>
          <a:p>
            <a:endParaRPr lang="en-US"/>
          </a:p>
        </p:txBody>
      </p:sp>
      <p:sp>
        <p:nvSpPr>
          <p:cNvPr id="260150" name="Line 54"/>
          <p:cNvSpPr>
            <a:spLocks noChangeShapeType="1"/>
          </p:cNvSpPr>
          <p:nvPr/>
        </p:nvSpPr>
        <p:spPr bwMode="auto">
          <a:xfrm>
            <a:off x="6227763" y="4941888"/>
            <a:ext cx="0" cy="287337"/>
          </a:xfrm>
          <a:prstGeom prst="line">
            <a:avLst/>
          </a:prstGeom>
          <a:noFill/>
          <a:ln w="38100">
            <a:solidFill>
              <a:schemeClr val="tx1"/>
            </a:solidFill>
            <a:round/>
            <a:headEnd/>
            <a:tailEnd/>
          </a:ln>
          <a:effectLst/>
        </p:spPr>
        <p:txBody>
          <a:bodyPr/>
          <a:lstStyle/>
          <a:p>
            <a:endParaRPr lang="en-US"/>
          </a:p>
        </p:txBody>
      </p:sp>
      <p:sp>
        <p:nvSpPr>
          <p:cNvPr id="260151" name="Line 55"/>
          <p:cNvSpPr>
            <a:spLocks noChangeShapeType="1"/>
          </p:cNvSpPr>
          <p:nvPr/>
        </p:nvSpPr>
        <p:spPr bwMode="auto">
          <a:xfrm>
            <a:off x="7885113" y="4900613"/>
            <a:ext cx="0" cy="360362"/>
          </a:xfrm>
          <a:prstGeom prst="line">
            <a:avLst/>
          </a:prstGeom>
          <a:noFill/>
          <a:ln w="38100">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900113" y="333375"/>
            <a:ext cx="8567737" cy="1431925"/>
          </a:xfrm>
        </p:spPr>
        <p:txBody>
          <a:bodyPr/>
          <a:lstStyle/>
          <a:p>
            <a:r>
              <a:rPr lang="en-US" sz="4000" dirty="0"/>
              <a:t>Benefits </a:t>
            </a:r>
            <a:r>
              <a:rPr lang="en-US" sz="3600" dirty="0"/>
              <a:t>of</a:t>
            </a:r>
            <a:r>
              <a:rPr lang="en-US" sz="4000" dirty="0"/>
              <a:t> </a:t>
            </a:r>
            <a:r>
              <a:rPr lang="en-US" sz="3600" dirty="0" smtClean="0"/>
              <a:t>Partnership</a:t>
            </a:r>
            <a:endParaRPr lang="en-US" sz="3600" dirty="0"/>
          </a:p>
        </p:txBody>
      </p:sp>
      <p:sp>
        <p:nvSpPr>
          <p:cNvPr id="237571" name="Rectangle 3"/>
          <p:cNvSpPr>
            <a:spLocks noGrp="1" noChangeArrowheads="1"/>
          </p:cNvSpPr>
          <p:nvPr>
            <p:ph type="body" idx="1"/>
          </p:nvPr>
        </p:nvSpPr>
        <p:spPr>
          <a:xfrm>
            <a:off x="915988" y="1844675"/>
            <a:ext cx="7543800" cy="4400550"/>
          </a:xfrm>
        </p:spPr>
        <p:txBody>
          <a:bodyPr/>
          <a:lstStyle/>
          <a:p>
            <a:pPr>
              <a:lnSpc>
                <a:spcPct val="80000"/>
              </a:lnSpc>
            </a:pPr>
            <a:r>
              <a:rPr lang="en-US" sz="2000"/>
              <a:t>Improved services for students</a:t>
            </a:r>
          </a:p>
          <a:p>
            <a:pPr lvl="1">
              <a:lnSpc>
                <a:spcPct val="80000"/>
              </a:lnSpc>
              <a:spcAft>
                <a:spcPct val="15000"/>
              </a:spcAft>
            </a:pPr>
            <a:r>
              <a:rPr lang="en-US" sz="1800"/>
              <a:t>Expanded existing services</a:t>
            </a:r>
          </a:p>
          <a:p>
            <a:pPr>
              <a:lnSpc>
                <a:spcPct val="80000"/>
              </a:lnSpc>
            </a:pPr>
            <a:r>
              <a:rPr lang="en-US" sz="2000"/>
              <a:t>New services for students </a:t>
            </a:r>
          </a:p>
          <a:p>
            <a:pPr lvl="1">
              <a:lnSpc>
                <a:spcPct val="80000"/>
              </a:lnSpc>
              <a:spcAft>
                <a:spcPct val="15000"/>
              </a:spcAft>
            </a:pPr>
            <a:r>
              <a:rPr lang="en-US" sz="1800"/>
              <a:t>Academic advising, Math Assistance and Study Skills &amp; </a:t>
            </a:r>
            <a:br>
              <a:rPr lang="en-US" sz="1800"/>
            </a:br>
            <a:r>
              <a:rPr lang="en-US" sz="1800"/>
              <a:t>SI Centres, drop-in hours, improved facilities</a:t>
            </a:r>
          </a:p>
          <a:p>
            <a:pPr>
              <a:lnSpc>
                <a:spcPct val="80000"/>
              </a:lnSpc>
            </a:pPr>
            <a:r>
              <a:rPr lang="en-US" sz="2000"/>
              <a:t>Collaborative programming created</a:t>
            </a:r>
          </a:p>
          <a:p>
            <a:pPr lvl="1">
              <a:lnSpc>
                <a:spcPct val="80000"/>
              </a:lnSpc>
              <a:spcAft>
                <a:spcPct val="15000"/>
              </a:spcAft>
            </a:pPr>
            <a:r>
              <a:rPr lang="en-US" sz="1800"/>
              <a:t>Headstart, FreshSTART, Athlete Academic Success Program, NSSE project  </a:t>
            </a:r>
          </a:p>
          <a:p>
            <a:pPr>
              <a:lnSpc>
                <a:spcPct val="80000"/>
              </a:lnSpc>
            </a:pPr>
            <a:r>
              <a:rPr lang="en-US" sz="2000"/>
              <a:t>Synergies in services </a:t>
            </a:r>
          </a:p>
          <a:p>
            <a:pPr lvl="1">
              <a:lnSpc>
                <a:spcPct val="80000"/>
              </a:lnSpc>
              <a:spcAft>
                <a:spcPct val="15000"/>
              </a:spcAft>
            </a:pPr>
            <a:r>
              <a:rPr lang="en-US" sz="1800"/>
              <a:t>Transition program includes our students with disabilities</a:t>
            </a:r>
          </a:p>
          <a:p>
            <a:pPr>
              <a:lnSpc>
                <a:spcPct val="80000"/>
              </a:lnSpc>
            </a:pPr>
            <a:r>
              <a:rPr lang="en-US" sz="2000"/>
              <a:t>Silos have crumbled</a:t>
            </a:r>
          </a:p>
          <a:p>
            <a:pPr lvl="1">
              <a:lnSpc>
                <a:spcPct val="80000"/>
              </a:lnSpc>
              <a:spcAft>
                <a:spcPct val="15000"/>
              </a:spcAft>
            </a:pPr>
            <a:r>
              <a:rPr lang="en-US" sz="1800"/>
              <a:t>Advisors approach advising collaboratively</a:t>
            </a:r>
          </a:p>
          <a:p>
            <a:pPr>
              <a:lnSpc>
                <a:spcPct val="80000"/>
              </a:lnSpc>
            </a:pPr>
            <a:r>
              <a:rPr lang="en-US" sz="2000"/>
              <a:t>Joint funding model </a:t>
            </a:r>
          </a:p>
          <a:p>
            <a:pPr lvl="1">
              <a:lnSpc>
                <a:spcPct val="80000"/>
              </a:lnSpc>
            </a:pPr>
            <a:r>
              <a:rPr lang="en-US" sz="1800"/>
              <a:t>50% students, 50% university</a:t>
            </a:r>
          </a:p>
          <a:p>
            <a:pPr lvl="1">
              <a:lnSpc>
                <a:spcPct val="80000"/>
              </a:lnSpc>
              <a:buFontTx/>
              <a:buNone/>
            </a:pP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7570"/>
                                        </p:tgtEl>
                                        <p:attrNameLst>
                                          <p:attrName>style.visibility</p:attrName>
                                        </p:attrNameLst>
                                      </p:cBhvr>
                                      <p:to>
                                        <p:strVal val="visible"/>
                                      </p:to>
                                    </p:set>
                                    <p:animEffect transition="in" filter="fade">
                                      <p:cBhvr>
                                        <p:cTn id="7" dur="2000"/>
                                        <p:tgtEl>
                                          <p:spTgt spid="23757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37571">
                                            <p:txEl>
                                              <p:pRg st="0" end="0"/>
                                            </p:txEl>
                                          </p:spTgt>
                                        </p:tgtEl>
                                        <p:attrNameLst>
                                          <p:attrName>style.visibility</p:attrName>
                                        </p:attrNameLst>
                                      </p:cBhvr>
                                      <p:to>
                                        <p:strVal val="visible"/>
                                      </p:to>
                                    </p:set>
                                    <p:animEffect transition="in" filter="fade">
                                      <p:cBhvr>
                                        <p:cTn id="11" dur="5000"/>
                                        <p:tgtEl>
                                          <p:spTgt spid="23757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7571">
                                            <p:txEl>
                                              <p:pRg st="1" end="1"/>
                                            </p:txEl>
                                          </p:spTgt>
                                        </p:tgtEl>
                                        <p:attrNameLst>
                                          <p:attrName>style.visibility</p:attrName>
                                        </p:attrNameLst>
                                      </p:cBhvr>
                                      <p:to>
                                        <p:strVal val="visible"/>
                                      </p:to>
                                    </p:set>
                                    <p:animEffect transition="in" filter="fade">
                                      <p:cBhvr>
                                        <p:cTn id="14" dur="5000"/>
                                        <p:tgtEl>
                                          <p:spTgt spid="237571">
                                            <p:txEl>
                                              <p:pRg st="1" end="1"/>
                                            </p:txEl>
                                          </p:spTgt>
                                        </p:tgtEl>
                                      </p:cBhvr>
                                    </p:animEffect>
                                  </p:childTnLst>
                                </p:cTn>
                              </p:par>
                            </p:childTnLst>
                          </p:cTn>
                        </p:par>
                        <p:par>
                          <p:cTn id="15" fill="hold">
                            <p:stCondLst>
                              <p:cond delay="7000"/>
                            </p:stCondLst>
                            <p:childTnLst>
                              <p:par>
                                <p:cTn id="16" presetID="10" presetClass="entr" presetSubtype="0" fill="hold" grpId="0" nodeType="afterEffect">
                                  <p:stCondLst>
                                    <p:cond delay="0"/>
                                  </p:stCondLst>
                                  <p:childTnLst>
                                    <p:set>
                                      <p:cBhvr>
                                        <p:cTn id="17" dur="1" fill="hold">
                                          <p:stCondLst>
                                            <p:cond delay="0"/>
                                          </p:stCondLst>
                                        </p:cTn>
                                        <p:tgtEl>
                                          <p:spTgt spid="237571">
                                            <p:txEl>
                                              <p:pRg st="2" end="2"/>
                                            </p:txEl>
                                          </p:spTgt>
                                        </p:tgtEl>
                                        <p:attrNameLst>
                                          <p:attrName>style.visibility</p:attrName>
                                        </p:attrNameLst>
                                      </p:cBhvr>
                                      <p:to>
                                        <p:strVal val="visible"/>
                                      </p:to>
                                    </p:set>
                                    <p:animEffect transition="in" filter="fade">
                                      <p:cBhvr>
                                        <p:cTn id="18" dur="5000"/>
                                        <p:tgtEl>
                                          <p:spTgt spid="23757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37571">
                                            <p:txEl>
                                              <p:pRg st="3" end="3"/>
                                            </p:txEl>
                                          </p:spTgt>
                                        </p:tgtEl>
                                        <p:attrNameLst>
                                          <p:attrName>style.visibility</p:attrName>
                                        </p:attrNameLst>
                                      </p:cBhvr>
                                      <p:to>
                                        <p:strVal val="visible"/>
                                      </p:to>
                                    </p:set>
                                    <p:animEffect transition="in" filter="fade">
                                      <p:cBhvr>
                                        <p:cTn id="21" dur="5000"/>
                                        <p:tgtEl>
                                          <p:spTgt spid="237571">
                                            <p:txEl>
                                              <p:pRg st="3" end="3"/>
                                            </p:txEl>
                                          </p:spTgt>
                                        </p:tgtEl>
                                      </p:cBhvr>
                                    </p:animEffect>
                                  </p:childTnLst>
                                </p:cTn>
                              </p:par>
                            </p:childTnLst>
                          </p:cTn>
                        </p:par>
                        <p:par>
                          <p:cTn id="22" fill="hold">
                            <p:stCondLst>
                              <p:cond delay="12000"/>
                            </p:stCondLst>
                            <p:childTnLst>
                              <p:par>
                                <p:cTn id="23" presetID="10" presetClass="entr" presetSubtype="0" fill="hold" grpId="0" nodeType="afterEffect">
                                  <p:stCondLst>
                                    <p:cond delay="0"/>
                                  </p:stCondLst>
                                  <p:childTnLst>
                                    <p:set>
                                      <p:cBhvr>
                                        <p:cTn id="24" dur="1" fill="hold">
                                          <p:stCondLst>
                                            <p:cond delay="0"/>
                                          </p:stCondLst>
                                        </p:cTn>
                                        <p:tgtEl>
                                          <p:spTgt spid="237571">
                                            <p:txEl>
                                              <p:pRg st="4" end="4"/>
                                            </p:txEl>
                                          </p:spTgt>
                                        </p:tgtEl>
                                        <p:attrNameLst>
                                          <p:attrName>style.visibility</p:attrName>
                                        </p:attrNameLst>
                                      </p:cBhvr>
                                      <p:to>
                                        <p:strVal val="visible"/>
                                      </p:to>
                                    </p:set>
                                    <p:animEffect transition="in" filter="fade">
                                      <p:cBhvr>
                                        <p:cTn id="25" dur="5000"/>
                                        <p:tgtEl>
                                          <p:spTgt spid="237571">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7571">
                                            <p:txEl>
                                              <p:pRg st="5" end="5"/>
                                            </p:txEl>
                                          </p:spTgt>
                                        </p:tgtEl>
                                        <p:attrNameLst>
                                          <p:attrName>style.visibility</p:attrName>
                                        </p:attrNameLst>
                                      </p:cBhvr>
                                      <p:to>
                                        <p:strVal val="visible"/>
                                      </p:to>
                                    </p:set>
                                    <p:animEffect transition="in" filter="fade">
                                      <p:cBhvr>
                                        <p:cTn id="28" dur="5000"/>
                                        <p:tgtEl>
                                          <p:spTgt spid="237571">
                                            <p:txEl>
                                              <p:pRg st="5" end="5"/>
                                            </p:txEl>
                                          </p:spTgt>
                                        </p:tgtEl>
                                      </p:cBhvr>
                                    </p:animEffect>
                                  </p:childTnLst>
                                </p:cTn>
                              </p:par>
                            </p:childTnLst>
                          </p:cTn>
                        </p:par>
                        <p:par>
                          <p:cTn id="29" fill="hold">
                            <p:stCondLst>
                              <p:cond delay="17000"/>
                            </p:stCondLst>
                            <p:childTnLst>
                              <p:par>
                                <p:cTn id="30" presetID="10" presetClass="entr" presetSubtype="0" fill="hold" grpId="0" nodeType="afterEffect">
                                  <p:stCondLst>
                                    <p:cond delay="0"/>
                                  </p:stCondLst>
                                  <p:childTnLst>
                                    <p:set>
                                      <p:cBhvr>
                                        <p:cTn id="31" dur="1" fill="hold">
                                          <p:stCondLst>
                                            <p:cond delay="0"/>
                                          </p:stCondLst>
                                        </p:cTn>
                                        <p:tgtEl>
                                          <p:spTgt spid="237571">
                                            <p:txEl>
                                              <p:pRg st="6" end="6"/>
                                            </p:txEl>
                                          </p:spTgt>
                                        </p:tgtEl>
                                        <p:attrNameLst>
                                          <p:attrName>style.visibility</p:attrName>
                                        </p:attrNameLst>
                                      </p:cBhvr>
                                      <p:to>
                                        <p:strVal val="visible"/>
                                      </p:to>
                                    </p:set>
                                    <p:animEffect transition="in" filter="fade">
                                      <p:cBhvr>
                                        <p:cTn id="32" dur="5000"/>
                                        <p:tgtEl>
                                          <p:spTgt spid="237571">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37571">
                                            <p:txEl>
                                              <p:pRg st="7" end="7"/>
                                            </p:txEl>
                                          </p:spTgt>
                                        </p:tgtEl>
                                        <p:attrNameLst>
                                          <p:attrName>style.visibility</p:attrName>
                                        </p:attrNameLst>
                                      </p:cBhvr>
                                      <p:to>
                                        <p:strVal val="visible"/>
                                      </p:to>
                                    </p:set>
                                    <p:animEffect transition="in" filter="fade">
                                      <p:cBhvr>
                                        <p:cTn id="35" dur="5000"/>
                                        <p:tgtEl>
                                          <p:spTgt spid="237571">
                                            <p:txEl>
                                              <p:pRg st="7" end="7"/>
                                            </p:txEl>
                                          </p:spTgt>
                                        </p:tgtEl>
                                      </p:cBhvr>
                                    </p:animEffect>
                                  </p:childTnLst>
                                </p:cTn>
                              </p:par>
                            </p:childTnLst>
                          </p:cTn>
                        </p:par>
                        <p:par>
                          <p:cTn id="36" fill="hold">
                            <p:stCondLst>
                              <p:cond delay="22000"/>
                            </p:stCondLst>
                            <p:childTnLst>
                              <p:par>
                                <p:cTn id="37" presetID="10" presetClass="entr" presetSubtype="0" fill="hold" grpId="0" nodeType="afterEffect">
                                  <p:stCondLst>
                                    <p:cond delay="0"/>
                                  </p:stCondLst>
                                  <p:childTnLst>
                                    <p:set>
                                      <p:cBhvr>
                                        <p:cTn id="38" dur="1" fill="hold">
                                          <p:stCondLst>
                                            <p:cond delay="0"/>
                                          </p:stCondLst>
                                        </p:cTn>
                                        <p:tgtEl>
                                          <p:spTgt spid="237571">
                                            <p:txEl>
                                              <p:pRg st="8" end="8"/>
                                            </p:txEl>
                                          </p:spTgt>
                                        </p:tgtEl>
                                        <p:attrNameLst>
                                          <p:attrName>style.visibility</p:attrName>
                                        </p:attrNameLst>
                                      </p:cBhvr>
                                      <p:to>
                                        <p:strVal val="visible"/>
                                      </p:to>
                                    </p:set>
                                    <p:animEffect transition="in" filter="fade">
                                      <p:cBhvr>
                                        <p:cTn id="39" dur="5000"/>
                                        <p:tgtEl>
                                          <p:spTgt spid="237571">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7571">
                                            <p:txEl>
                                              <p:pRg st="9" end="9"/>
                                            </p:txEl>
                                          </p:spTgt>
                                        </p:tgtEl>
                                        <p:attrNameLst>
                                          <p:attrName>style.visibility</p:attrName>
                                        </p:attrNameLst>
                                      </p:cBhvr>
                                      <p:to>
                                        <p:strVal val="visible"/>
                                      </p:to>
                                    </p:set>
                                    <p:animEffect transition="in" filter="fade">
                                      <p:cBhvr>
                                        <p:cTn id="42" dur="5000"/>
                                        <p:tgtEl>
                                          <p:spTgt spid="23757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7571">
                                            <p:txEl>
                                              <p:pRg st="10" end="10"/>
                                            </p:txEl>
                                          </p:spTgt>
                                        </p:tgtEl>
                                        <p:attrNameLst>
                                          <p:attrName>style.visibility</p:attrName>
                                        </p:attrNameLst>
                                      </p:cBhvr>
                                      <p:to>
                                        <p:strVal val="visible"/>
                                      </p:to>
                                    </p:set>
                                    <p:animEffect transition="in" filter="fade">
                                      <p:cBhvr>
                                        <p:cTn id="47" dur="5000"/>
                                        <p:tgtEl>
                                          <p:spTgt spid="237571">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37571">
                                            <p:txEl>
                                              <p:pRg st="11" end="11"/>
                                            </p:txEl>
                                          </p:spTgt>
                                        </p:tgtEl>
                                        <p:attrNameLst>
                                          <p:attrName>style.visibility</p:attrName>
                                        </p:attrNameLst>
                                      </p:cBhvr>
                                      <p:to>
                                        <p:strVal val="visible"/>
                                      </p:to>
                                    </p:set>
                                    <p:animEffect transition="in" filter="fade">
                                      <p:cBhvr>
                                        <p:cTn id="50" dur="5000"/>
                                        <p:tgtEl>
                                          <p:spTgt spid="2375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p:bldP spid="2375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900113" y="333375"/>
            <a:ext cx="8077200" cy="1431925"/>
          </a:xfrm>
        </p:spPr>
        <p:txBody>
          <a:bodyPr/>
          <a:lstStyle/>
          <a:p>
            <a:r>
              <a:rPr lang="en-US" sz="3600" dirty="0"/>
              <a:t>Benefits of Partnership </a:t>
            </a:r>
          </a:p>
        </p:txBody>
      </p:sp>
      <p:sp>
        <p:nvSpPr>
          <p:cNvPr id="267267" name="Rectangle 3"/>
          <p:cNvSpPr>
            <a:spLocks noGrp="1" noChangeArrowheads="1"/>
          </p:cNvSpPr>
          <p:nvPr>
            <p:ph type="body" idx="1"/>
          </p:nvPr>
        </p:nvSpPr>
        <p:spPr>
          <a:xfrm>
            <a:off x="890616" y="1928802"/>
            <a:ext cx="7753350" cy="4687888"/>
          </a:xfrm>
        </p:spPr>
        <p:txBody>
          <a:bodyPr/>
          <a:lstStyle/>
          <a:p>
            <a:pPr>
              <a:lnSpc>
                <a:spcPct val="90000"/>
              </a:lnSpc>
              <a:buFont typeface="Wingdings" pitchFamily="2" charset="2"/>
              <a:buNone/>
            </a:pPr>
            <a:r>
              <a:rPr lang="en-US" sz="2400" dirty="0"/>
              <a:t>Significant increase in the utilization of services     </a:t>
            </a:r>
          </a:p>
          <a:p>
            <a:pPr lvl="1">
              <a:lnSpc>
                <a:spcPct val="90000"/>
              </a:lnSpc>
              <a:spcAft>
                <a:spcPct val="10000"/>
              </a:spcAft>
            </a:pPr>
            <a:r>
              <a:rPr lang="en-US" sz="2000" dirty="0" smtClean="0"/>
              <a:t>New!  More </a:t>
            </a:r>
            <a:r>
              <a:rPr lang="en-US" sz="2000" dirty="0"/>
              <a:t>than 1,500 students visited the Central Academic Advising Office </a:t>
            </a:r>
          </a:p>
          <a:p>
            <a:pPr lvl="1">
              <a:lnSpc>
                <a:spcPct val="90000"/>
              </a:lnSpc>
              <a:spcAft>
                <a:spcPct val="10000"/>
              </a:spcAft>
            </a:pPr>
            <a:r>
              <a:rPr lang="en-US" sz="2000" dirty="0" smtClean="0"/>
              <a:t>New!   MAC </a:t>
            </a:r>
            <a:r>
              <a:rPr lang="en-US" sz="2000" dirty="0"/>
              <a:t>provided support to 14 first-year math courses </a:t>
            </a:r>
          </a:p>
          <a:p>
            <a:pPr lvl="2">
              <a:lnSpc>
                <a:spcPct val="90000"/>
              </a:lnSpc>
              <a:spcAft>
                <a:spcPct val="10000"/>
              </a:spcAft>
            </a:pPr>
            <a:r>
              <a:rPr lang="en-US" sz="1800" dirty="0" smtClean="0"/>
              <a:t>Offered </a:t>
            </a:r>
            <a:r>
              <a:rPr lang="en-US" sz="1800" dirty="0"/>
              <a:t>44 math exam review sessions reaching 2,287 students</a:t>
            </a:r>
          </a:p>
          <a:p>
            <a:pPr lvl="1">
              <a:lnSpc>
                <a:spcPct val="90000"/>
              </a:lnSpc>
              <a:spcAft>
                <a:spcPct val="10000"/>
              </a:spcAft>
            </a:pPr>
            <a:r>
              <a:rPr lang="en-US" sz="2000" dirty="0" smtClean="0"/>
              <a:t>New!   Study </a:t>
            </a:r>
            <a:r>
              <a:rPr lang="en-US" sz="2000" dirty="0"/>
              <a:t>Skills and SI supported 27 </a:t>
            </a:r>
            <a:r>
              <a:rPr lang="en-US" sz="2000" dirty="0" smtClean="0"/>
              <a:t>courses reached 2440 students</a:t>
            </a:r>
            <a:endParaRPr lang="en-US" sz="2000" dirty="0"/>
          </a:p>
          <a:p>
            <a:pPr lvl="2">
              <a:lnSpc>
                <a:spcPct val="90000"/>
              </a:lnSpc>
              <a:spcAft>
                <a:spcPct val="10000"/>
              </a:spcAft>
            </a:pPr>
            <a:r>
              <a:rPr lang="en-US" sz="1800" dirty="0"/>
              <a:t>Biology, Business, Chemistry, Geography, Physics, etc.</a:t>
            </a:r>
          </a:p>
          <a:p>
            <a:pPr lvl="1">
              <a:lnSpc>
                <a:spcPct val="90000"/>
              </a:lnSpc>
              <a:spcAft>
                <a:spcPct val="10000"/>
              </a:spcAft>
            </a:pPr>
            <a:r>
              <a:rPr lang="en-US" sz="2000" dirty="0" smtClean="0"/>
              <a:t>New</a:t>
            </a:r>
            <a:r>
              <a:rPr lang="en-US" sz="2000" dirty="0" smtClean="0"/>
              <a:t>!   685 </a:t>
            </a:r>
            <a:r>
              <a:rPr lang="en-US" sz="2000" dirty="0"/>
              <a:t>students </a:t>
            </a:r>
            <a:r>
              <a:rPr lang="en-US" sz="2000" dirty="0" smtClean="0"/>
              <a:t>used </a:t>
            </a:r>
            <a:r>
              <a:rPr lang="en-US" sz="2000" dirty="0" smtClean="0"/>
              <a:t>the </a:t>
            </a:r>
            <a:r>
              <a:rPr lang="en-US" sz="2000" dirty="0"/>
              <a:t>Writing Centre’s Drop-In Centre</a:t>
            </a:r>
          </a:p>
          <a:p>
            <a:pPr lvl="1">
              <a:lnSpc>
                <a:spcPct val="90000"/>
              </a:lnSpc>
            </a:pPr>
            <a:r>
              <a:rPr lang="en-US" sz="2000" dirty="0" smtClean="0"/>
              <a:t>New!   Delivered </a:t>
            </a:r>
            <a:r>
              <a:rPr lang="en-US" sz="2000" dirty="0"/>
              <a:t>42 course-specific writing workshops reaching 1,844 </a:t>
            </a:r>
            <a:r>
              <a:rPr lang="en-US" sz="2000" dirty="0" smtClean="0"/>
              <a:t>students</a:t>
            </a:r>
          </a:p>
          <a:p>
            <a:pPr lvl="1">
              <a:lnSpc>
                <a:spcPct val="90000"/>
              </a:lnSpc>
            </a:pPr>
            <a:r>
              <a:rPr lang="en-US" sz="2000" dirty="0" smtClean="0"/>
              <a:t>More 2100 students and 3500 parents attend the Transition program</a:t>
            </a:r>
            <a:endParaRPr lang="en-US" sz="2000" dirty="0" smtClean="0"/>
          </a:p>
          <a:p>
            <a:pPr lvl="1">
              <a:lnSpc>
                <a:spcPct val="90000"/>
              </a:lnSpc>
              <a:buNone/>
            </a:pPr>
            <a:endParaRPr lang="en-US" sz="2000" dirty="0"/>
          </a:p>
          <a:p>
            <a:pPr>
              <a:lnSpc>
                <a:spcPct val="90000"/>
              </a:lnSpc>
            </a:pPr>
            <a:endParaRPr 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3211</TotalTime>
  <Words>1513</Words>
  <Application>Microsoft Office PowerPoint</Application>
  <PresentationFormat>On-screen Show (4:3)</PresentationFormat>
  <Paragraphs>249</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Shimmer</vt:lpstr>
      <vt:lpstr>Learning Services:   A Unique Academic and Student Services Model </vt:lpstr>
      <vt:lpstr>Expectations for Session</vt:lpstr>
      <vt:lpstr>Rationale</vt:lpstr>
      <vt:lpstr>Rationale</vt:lpstr>
      <vt:lpstr>Rationale</vt:lpstr>
      <vt:lpstr>Rationale</vt:lpstr>
      <vt:lpstr>The New Model</vt:lpstr>
      <vt:lpstr>Benefits of Partnership</vt:lpstr>
      <vt:lpstr>Benefits of Partnership </vt:lpstr>
      <vt:lpstr>Benefits of Partnership</vt:lpstr>
      <vt:lpstr>Pilot (2006):   SI difference .08 GPA 2008/09:         SI difference 1.5 GPA</vt:lpstr>
      <vt:lpstr>Benefits of Partnership</vt:lpstr>
      <vt:lpstr>Benefits of Partnership</vt:lpstr>
      <vt:lpstr>Benefits of Partnership</vt:lpstr>
      <vt:lpstr>Future Aspirations</vt:lpstr>
      <vt:lpstr>Closing Remarks</vt:lpstr>
    </vt:vector>
  </TitlesOfParts>
  <Company>Wilfrid Laurier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Traditional Divide Between Academic Support Programs and Student Services</dc:title>
  <dc:creator>Anne Westhues</dc:creator>
  <cp:lastModifiedBy>WLU</cp:lastModifiedBy>
  <cp:revision>105</cp:revision>
  <dcterms:created xsi:type="dcterms:W3CDTF">2007-05-01T14:34:56Z</dcterms:created>
  <dcterms:modified xsi:type="dcterms:W3CDTF">2009-05-08T19:09:08Z</dcterms:modified>
</cp:coreProperties>
</file>